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60.svg" ContentType="image/svg+xml"/>
  <Override PartName="/ppt/media/image62.svg" ContentType="image/svg+xml"/>
  <Override PartName="/ppt/media/image6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33" r:id="rId3"/>
    <p:sldId id="310" r:id="rId5"/>
    <p:sldId id="328" r:id="rId6"/>
    <p:sldId id="329" r:id="rId7"/>
    <p:sldId id="330" r:id="rId8"/>
    <p:sldId id="331" r:id="rId9"/>
    <p:sldId id="332" r:id="rId10"/>
    <p:sldId id="334" r:id="rId11"/>
    <p:sldId id="278" r:id="rId12"/>
    <p:sldId id="284" r:id="rId13"/>
    <p:sldId id="259" r:id="rId14"/>
    <p:sldId id="269" r:id="rId15"/>
    <p:sldId id="266" r:id="rId16"/>
    <p:sldId id="270" r:id="rId17"/>
    <p:sldId id="267" r:id="rId18"/>
    <p:sldId id="271" r:id="rId19"/>
    <p:sldId id="273" r:id="rId20"/>
    <p:sldId id="297" r:id="rId21"/>
    <p:sldId id="283" r:id="rId22"/>
    <p:sldId id="294" r:id="rId23"/>
    <p:sldId id="295" r:id="rId24"/>
    <p:sldId id="299" r:id="rId25"/>
    <p:sldId id="296" r:id="rId26"/>
    <p:sldId id="302" r:id="rId27"/>
    <p:sldId id="308" r:id="rId28"/>
    <p:sldId id="281" r:id="rId29"/>
  </p:sldIdLst>
  <p:sldSz cx="9144000" cy="5143500"/>
  <p:notesSz cx="6858000" cy="9144000"/>
  <p:embeddedFontLst>
    <p:embeddedFont>
      <p:font typeface="Open Sans"/>
      <p:regular r:id="rId33"/>
    </p:embeddedFont>
    <p:embeddedFont>
      <p:font typeface="Open Sans Medium" panose="02010600030101010101" charset="-122"/>
      <p:regular r:id="rId34"/>
    </p:embeddedFont>
    <p:embeddedFont>
      <p:font typeface="Alibaba Sans Thai" panose="020B0503020203040204" charset="-122"/>
      <p:regular r:id="rId35"/>
    </p:embeddedFont>
    <p:embeddedFont>
      <p:font typeface="微软雅黑" panose="020B0503020204020204" charset="-122"/>
      <p:regular r:id="rId36"/>
    </p:embeddedFont>
    <p:embeddedFont>
      <p:font typeface="Webdings" panose="05030102010509060703" charset="0"/>
      <p:regular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777" userDrawn="1">
          <p15:clr>
            <a:srgbClr val="A4A3A4"/>
          </p15:clr>
        </p15:guide>
        <p15:guide id="2" pos="2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EFBD"/>
    <a:srgbClr val="FFFFFF"/>
    <a:srgbClr val="6DB9CA"/>
    <a:srgbClr val="77E6BF"/>
    <a:srgbClr val="70C8C7"/>
    <a:srgbClr val="68A4D0"/>
    <a:srgbClr val="6288D7"/>
    <a:srgbClr val="5A60E1"/>
    <a:srgbClr val="4D27EF"/>
    <a:srgbClr val="0D0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777"/>
        <p:guide pos="2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77.xml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bf3ec1d6b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bf3ec1d6b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bf3ec1d6b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bf3ec1d6b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bf3ec1d6b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bf3ec1d6b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bf3ec1d6b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bf3ec1d6b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bf3ec1d6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bf3ec1d6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 1">
  <p:cSld name="TITLE">
    <p:bg>
      <p:bgPr>
        <a:solidFill>
          <a:srgbClr val="4A21EF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671002" y="0"/>
            <a:ext cx="4473001" cy="51501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553500" y="3067775"/>
            <a:ext cx="4179600" cy="14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type="subTitle" idx="1"/>
          </p:nvPr>
        </p:nvSpPr>
        <p:spPr>
          <a:xfrm>
            <a:off x="553500" y="2731475"/>
            <a:ext cx="41175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200"/>
              <a:buNone/>
              <a:defRPr sz="1200">
                <a:solidFill>
                  <a:srgbClr val="79EFB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3500" y="745900"/>
            <a:ext cx="1508394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- 4 Content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>
            <p:ph type="body" idx="1"/>
          </p:nvPr>
        </p:nvSpPr>
        <p:spPr>
          <a:xfrm>
            <a:off x="311700" y="1108738"/>
            <a:ext cx="18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type="body" idx="2"/>
          </p:nvPr>
        </p:nvSpPr>
        <p:spPr>
          <a:xfrm>
            <a:off x="2342025" y="1108738"/>
            <a:ext cx="18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type="body" idx="3"/>
          </p:nvPr>
        </p:nvSpPr>
        <p:spPr>
          <a:xfrm>
            <a:off x="4372350" y="1108738"/>
            <a:ext cx="18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type="body" idx="4"/>
          </p:nvPr>
        </p:nvSpPr>
        <p:spPr>
          <a:xfrm>
            <a:off x="6402675" y="1108738"/>
            <a:ext cx="18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4 Content 1">
  <p:cSld name="TITLE_ONLY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/>
          <p:nvPr>
            <p:ph type="body" idx="1"/>
          </p:nvPr>
        </p:nvSpPr>
        <p:spPr>
          <a:xfrm>
            <a:off x="311700" y="2819844"/>
            <a:ext cx="18996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type="body" idx="2"/>
          </p:nvPr>
        </p:nvSpPr>
        <p:spPr>
          <a:xfrm>
            <a:off x="2342025" y="2819844"/>
            <a:ext cx="18996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type="body" idx="3"/>
          </p:nvPr>
        </p:nvSpPr>
        <p:spPr>
          <a:xfrm>
            <a:off x="4372350" y="2819844"/>
            <a:ext cx="18996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type="body" idx="4"/>
          </p:nvPr>
        </p:nvSpPr>
        <p:spPr>
          <a:xfrm>
            <a:off x="6402675" y="2819844"/>
            <a:ext cx="18996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800"/>
              <a:buChar char="●"/>
              <a:defRPr sz="800">
                <a:solidFill>
                  <a:srgbClr val="0D0B33"/>
                </a:solidFill>
              </a:defRPr>
            </a:lvl1pPr>
            <a:lvl2pPr marL="914400" lvl="1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2pPr>
            <a:lvl3pPr marL="1371600" lvl="2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3pPr>
            <a:lvl4pPr marL="1828800" lvl="3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4pPr>
            <a:lvl5pPr marL="2286000" lvl="4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5pPr>
            <a:lvl6pPr marL="2743200" lvl="5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6pPr>
            <a:lvl7pPr marL="3200400" lvl="6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●"/>
              <a:defRPr sz="600">
                <a:solidFill>
                  <a:srgbClr val="0D0B33"/>
                </a:solidFill>
              </a:defRPr>
            </a:lvl7pPr>
            <a:lvl8pPr marL="3657600" lvl="7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○"/>
              <a:defRPr sz="600">
                <a:solidFill>
                  <a:srgbClr val="0D0B33"/>
                </a:solidFill>
              </a:defRPr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600"/>
              <a:buChar char="■"/>
              <a:defRPr sz="600">
                <a:solidFill>
                  <a:srgbClr val="0D0B33"/>
                </a:solidFill>
              </a:defRPr>
            </a:lvl9pPr>
          </a:lstStyle>
          <a:p/>
        </p:txBody>
      </p:sp>
      <p:pic>
        <p:nvPicPr>
          <p:cNvPr id="85" name="Google Shape;85;p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59363" y="1322736"/>
            <a:ext cx="1004275" cy="11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858663" y="1322725"/>
            <a:ext cx="866334" cy="11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33892" y="1322738"/>
            <a:ext cx="576508" cy="11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895975" y="1322738"/>
            <a:ext cx="913010" cy="11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Title/Section Slide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496100" y="1894950"/>
            <a:ext cx="44241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1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2" name="Google Shape;92;p13"/>
          <p:cNvSpPr txBox="1"/>
          <p:nvPr>
            <p:ph type="subTitle" idx="1"/>
          </p:nvPr>
        </p:nvSpPr>
        <p:spPr>
          <a:xfrm>
            <a:off x="496100" y="1558650"/>
            <a:ext cx="41175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>
                <a:solidFill>
                  <a:srgbClr val="4A21E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5" name="Google Shape;95;p14"/>
          <p:cNvSpPr txBox="1"/>
          <p:nvPr>
            <p:ph type="title"/>
          </p:nvPr>
        </p:nvSpPr>
        <p:spPr>
          <a:xfrm>
            <a:off x="467125" y="1726800"/>
            <a:ext cx="44241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3700"/>
              <a:buNone/>
              <a:defRPr sz="3700">
                <a:solidFill>
                  <a:srgbClr val="F7F6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6" name="Google Shape;96;p14"/>
          <p:cNvSpPr txBox="1"/>
          <p:nvPr>
            <p:ph type="title" idx="2"/>
          </p:nvPr>
        </p:nvSpPr>
        <p:spPr>
          <a:xfrm>
            <a:off x="6081750" y="1726800"/>
            <a:ext cx="23907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4600"/>
              <a:buNone/>
              <a:defRPr sz="4600">
                <a:solidFill>
                  <a:srgbClr val="79EFB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9" name="Google Shape;99;p15"/>
          <p:cNvSpPr txBox="1"/>
          <p:nvPr>
            <p:ph type="title"/>
          </p:nvPr>
        </p:nvSpPr>
        <p:spPr>
          <a:xfrm>
            <a:off x="1011900" y="1726800"/>
            <a:ext cx="71202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3700"/>
              <a:buNone/>
              <a:defRPr sz="3700">
                <a:solidFill>
                  <a:srgbClr val="F7F6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 1">
  <p:cSld name="BIG_NUMBER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1625400" y="933950"/>
            <a:ext cx="5893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7F6FF"/>
              </a:buClr>
              <a:buSzPts val="2800"/>
              <a:buNone/>
              <a:defRPr>
                <a:solidFill>
                  <a:srgbClr val="F7F6FF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type="subTitle" idx="1"/>
          </p:nvPr>
        </p:nvSpPr>
        <p:spPr>
          <a:xfrm>
            <a:off x="3076925" y="1784950"/>
            <a:ext cx="1353900" cy="2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800"/>
              <a:buNone/>
              <a:defRPr>
                <a:solidFill>
                  <a:srgbClr val="79EFB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type="subTitle" idx="2"/>
          </p:nvPr>
        </p:nvSpPr>
        <p:spPr>
          <a:xfrm>
            <a:off x="4835125" y="1784950"/>
            <a:ext cx="1353900" cy="2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800"/>
              <a:buNone/>
              <a:defRPr>
                <a:solidFill>
                  <a:srgbClr val="79EFB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type="subTitle" idx="3"/>
          </p:nvPr>
        </p:nvSpPr>
        <p:spPr>
          <a:xfrm>
            <a:off x="6593325" y="1784950"/>
            <a:ext cx="1353900" cy="2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800"/>
              <a:buNone/>
              <a:defRPr>
                <a:solidFill>
                  <a:srgbClr val="79EFB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type="subTitle" idx="4"/>
          </p:nvPr>
        </p:nvSpPr>
        <p:spPr>
          <a:xfrm>
            <a:off x="1318725" y="1784950"/>
            <a:ext cx="1353900" cy="2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800"/>
              <a:buNone/>
              <a:defRPr>
                <a:solidFill>
                  <a:srgbClr val="79EFB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400"/>
              <a:buNone/>
              <a:defRPr>
                <a:solidFill>
                  <a:srgbClr val="79EFB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80916" y="0"/>
            <a:ext cx="44630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ctrTitle"/>
          </p:nvPr>
        </p:nvSpPr>
        <p:spPr>
          <a:xfrm>
            <a:off x="553500" y="3067775"/>
            <a:ext cx="4179600" cy="14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700"/>
              <a:buNone/>
              <a:defRPr sz="3700">
                <a:solidFill>
                  <a:srgbClr val="0D0B3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3"/>
          <p:cNvSpPr txBox="1"/>
          <p:nvPr>
            <p:ph type="subTitle" idx="1"/>
          </p:nvPr>
        </p:nvSpPr>
        <p:spPr>
          <a:xfrm>
            <a:off x="553500" y="2731475"/>
            <a:ext cx="41175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>
                <a:solidFill>
                  <a:srgbClr val="4A21E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64438" y="745900"/>
            <a:ext cx="1486530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1_1">
    <p:bg>
      <p:bgPr>
        <a:solidFill>
          <a:srgbClr val="0D0B33"/>
        </a:solidFill>
        <a:effectLst/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690432" y="0"/>
            <a:ext cx="445356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ctrTitle"/>
          </p:nvPr>
        </p:nvSpPr>
        <p:spPr>
          <a:xfrm>
            <a:off x="553500" y="3067775"/>
            <a:ext cx="4179600" cy="14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4"/>
          <p:cNvSpPr txBox="1"/>
          <p:nvPr>
            <p:ph type="subTitle" idx="1"/>
          </p:nvPr>
        </p:nvSpPr>
        <p:spPr>
          <a:xfrm>
            <a:off x="553500" y="2731475"/>
            <a:ext cx="41175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EFBD"/>
              </a:buClr>
              <a:buSzPts val="1200"/>
              <a:buNone/>
              <a:defRPr sz="1200">
                <a:solidFill>
                  <a:srgbClr val="79EFB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4750" y="745900"/>
            <a:ext cx="15059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rgbClr val="79EFBD"/>
        </a:solidFill>
        <a:effectLst/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3600"/>
              <a:buNone/>
              <a:defRPr sz="36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7" name="Google Shape;27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75206" y="4269625"/>
            <a:ext cx="393587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0" name="Google Shape;30;p6"/>
          <p:cNvSpPr txBox="1"/>
          <p:nvPr>
            <p:ph type="ctrTitle"/>
          </p:nvPr>
        </p:nvSpPr>
        <p:spPr>
          <a:xfrm>
            <a:off x="1090950" y="2061775"/>
            <a:ext cx="6962100" cy="6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2800"/>
              <a:buNone/>
              <a:defRPr>
                <a:solidFill>
                  <a:srgbClr val="0D0B3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6"/>
          <p:cNvSpPr txBox="1"/>
          <p:nvPr>
            <p:ph type="subTitle" idx="1"/>
          </p:nvPr>
        </p:nvSpPr>
        <p:spPr>
          <a:xfrm>
            <a:off x="1816650" y="2679300"/>
            <a:ext cx="5510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>
                <a:solidFill>
                  <a:srgbClr val="4A21E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" panose="00000500000000000000"/>
              <a:buNone/>
              <a:defRPr sz="28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- 1 Content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type="body" idx="1"/>
          </p:nvPr>
        </p:nvSpPr>
        <p:spPr>
          <a:xfrm>
            <a:off x="311700" y="1152475"/>
            <a:ext cx="409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6" name="Google Shape;36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 Content 1">
  <p:cSld name="TITLE_AND_TWO_COLUMNS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40" name="Google Shape;40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/>
          <p:nvPr>
            <p:ph type="pic" idx="2"/>
          </p:nvPr>
        </p:nvSpPr>
        <p:spPr>
          <a:xfrm>
            <a:off x="612000" y="1295925"/>
            <a:ext cx="1260600" cy="1260600"/>
          </a:xfrm>
          <a:prstGeom prst="roundRect">
            <a:avLst>
              <a:gd name="adj" fmla="val 6537"/>
            </a:avLst>
          </a:prstGeom>
          <a:noFill/>
          <a:ln>
            <a:noFill/>
          </a:ln>
        </p:spPr>
      </p:sp>
      <p:sp>
        <p:nvSpPr>
          <p:cNvPr id="42" name="Google Shape;42;p8"/>
          <p:cNvSpPr/>
          <p:nvPr>
            <p:ph type="pic" idx="3"/>
          </p:nvPr>
        </p:nvSpPr>
        <p:spPr>
          <a:xfrm>
            <a:off x="2276846" y="1295925"/>
            <a:ext cx="1260600" cy="1260600"/>
          </a:xfrm>
          <a:prstGeom prst="roundRect">
            <a:avLst>
              <a:gd name="adj" fmla="val 6537"/>
            </a:avLst>
          </a:prstGeom>
          <a:noFill/>
          <a:ln>
            <a:noFill/>
          </a:ln>
        </p:spPr>
      </p:sp>
      <p:sp>
        <p:nvSpPr>
          <p:cNvPr id="43" name="Google Shape;43;p8"/>
          <p:cNvSpPr/>
          <p:nvPr>
            <p:ph type="pic" idx="4"/>
          </p:nvPr>
        </p:nvSpPr>
        <p:spPr>
          <a:xfrm>
            <a:off x="3941693" y="1295925"/>
            <a:ext cx="1260600" cy="1260600"/>
          </a:xfrm>
          <a:prstGeom prst="roundRect">
            <a:avLst>
              <a:gd name="adj" fmla="val 6537"/>
            </a:avLst>
          </a:prstGeom>
          <a:noFill/>
          <a:ln>
            <a:noFill/>
          </a:ln>
        </p:spPr>
      </p:sp>
      <p:sp>
        <p:nvSpPr>
          <p:cNvPr id="44" name="Google Shape;44;p8"/>
          <p:cNvSpPr/>
          <p:nvPr>
            <p:ph type="pic" idx="5"/>
          </p:nvPr>
        </p:nvSpPr>
        <p:spPr>
          <a:xfrm>
            <a:off x="5606539" y="1295925"/>
            <a:ext cx="1260600" cy="1260600"/>
          </a:xfrm>
          <a:prstGeom prst="roundRect">
            <a:avLst>
              <a:gd name="adj" fmla="val 6537"/>
            </a:avLst>
          </a:prstGeom>
          <a:noFill/>
          <a:ln>
            <a:noFill/>
          </a:ln>
        </p:spPr>
      </p:sp>
      <p:sp>
        <p:nvSpPr>
          <p:cNvPr id="45" name="Google Shape;45;p8"/>
          <p:cNvSpPr/>
          <p:nvPr>
            <p:ph type="pic" idx="6"/>
          </p:nvPr>
        </p:nvSpPr>
        <p:spPr>
          <a:xfrm>
            <a:off x="7271386" y="1295925"/>
            <a:ext cx="1260600" cy="1260600"/>
          </a:xfrm>
          <a:prstGeom prst="roundRect">
            <a:avLst>
              <a:gd name="adj" fmla="val 6537"/>
            </a:avLst>
          </a:prstGeom>
          <a:noFill/>
          <a:ln>
            <a:noFill/>
          </a:ln>
        </p:spPr>
      </p:sp>
      <p:sp>
        <p:nvSpPr>
          <p:cNvPr id="46" name="Google Shape;46;p8"/>
          <p:cNvSpPr txBox="1"/>
          <p:nvPr>
            <p:ph type="subTitle" idx="1"/>
          </p:nvPr>
        </p:nvSpPr>
        <p:spPr>
          <a:xfrm>
            <a:off x="612000" y="2800363"/>
            <a:ext cx="126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 b="1">
                <a:solidFill>
                  <a:srgbClr val="4A21E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type="subTitle" idx="7"/>
          </p:nvPr>
        </p:nvSpPr>
        <p:spPr>
          <a:xfrm>
            <a:off x="2276850" y="2800363"/>
            <a:ext cx="126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 b="1"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type="subTitle" idx="8"/>
          </p:nvPr>
        </p:nvSpPr>
        <p:spPr>
          <a:xfrm>
            <a:off x="5606550" y="2800363"/>
            <a:ext cx="126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 b="1"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type="subTitle" idx="9"/>
          </p:nvPr>
        </p:nvSpPr>
        <p:spPr>
          <a:xfrm>
            <a:off x="3941700" y="2800363"/>
            <a:ext cx="126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 b="1"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type="subTitle" idx="13"/>
          </p:nvPr>
        </p:nvSpPr>
        <p:spPr>
          <a:xfrm>
            <a:off x="7271400" y="2800363"/>
            <a:ext cx="126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1200"/>
              <a:buNone/>
              <a:defRPr sz="1200" b="1"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800"/>
              <a:buNone/>
              <a:defRPr sz="800" b="1">
                <a:solidFill>
                  <a:srgbClr val="4A21EF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body" idx="14"/>
          </p:nvPr>
        </p:nvSpPr>
        <p:spPr>
          <a:xfrm>
            <a:off x="615400" y="3337600"/>
            <a:ext cx="1260600" cy="2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type="body" idx="15"/>
          </p:nvPr>
        </p:nvSpPr>
        <p:spPr>
          <a:xfrm>
            <a:off x="2276850" y="3337600"/>
            <a:ext cx="1260600" cy="2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type="body" idx="16"/>
          </p:nvPr>
        </p:nvSpPr>
        <p:spPr>
          <a:xfrm>
            <a:off x="3938300" y="3337600"/>
            <a:ext cx="1260600" cy="2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type="body" idx="17"/>
          </p:nvPr>
        </p:nvSpPr>
        <p:spPr>
          <a:xfrm>
            <a:off x="5599750" y="3337600"/>
            <a:ext cx="1260600" cy="2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type="body" idx="18"/>
          </p:nvPr>
        </p:nvSpPr>
        <p:spPr>
          <a:xfrm>
            <a:off x="7211850" y="3337600"/>
            <a:ext cx="1260600" cy="2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2 Content 1">
  <p:cSld name="TITLE_AND_TWO_COLUMNS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1" name="Google Shape;61;p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3 Content">
  <p:cSld name="TITLE_AND_TWO_COLUMNS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A21EF"/>
              </a:buClr>
              <a:buSzPts val="2800"/>
              <a:buNone/>
              <a:defRPr>
                <a:solidFill>
                  <a:srgbClr val="4A21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type="body" idx="1"/>
          </p:nvPr>
        </p:nvSpPr>
        <p:spPr>
          <a:xfrm>
            <a:off x="311700" y="1152475"/>
            <a:ext cx="254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698" y="4746485"/>
            <a:ext cx="227050" cy="2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/>
          <p:nvPr>
            <p:ph type="body" idx="2"/>
          </p:nvPr>
        </p:nvSpPr>
        <p:spPr>
          <a:xfrm>
            <a:off x="3149400" y="1152475"/>
            <a:ext cx="254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type="body" idx="3"/>
          </p:nvPr>
        </p:nvSpPr>
        <p:spPr>
          <a:xfrm>
            <a:off x="5987100" y="1152475"/>
            <a:ext cx="254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400"/>
              <a:buChar char="●"/>
              <a:defRPr sz="1400">
                <a:solidFill>
                  <a:srgbClr val="0D0B3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●"/>
              <a:defRPr sz="1200">
                <a:solidFill>
                  <a:srgbClr val="0D0B3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○"/>
              <a:defRPr sz="1200">
                <a:solidFill>
                  <a:srgbClr val="0D0B3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D0B33"/>
              </a:buClr>
              <a:buSzPts val="1200"/>
              <a:buChar char="■"/>
              <a:defRPr sz="1200">
                <a:solidFill>
                  <a:srgbClr val="0D0B3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 Medium" panose="02010600030101010101" charset="-122"/>
                <a:ea typeface="Open Sans Medium" panose="02010600030101010101" charset="-122"/>
                <a:cs typeface="Open Sans Medium" panose="02010600030101010101" charset="-122"/>
                <a:sym typeface="Open Sans Medium" panose="02010600030101010101" charset="-122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5.xml"/><Relationship Id="rId7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tags" Target="../tags/tag7.xml"/><Relationship Id="rId4" Type="http://schemas.openxmlformats.org/officeDocument/2006/relationships/image" Target="../media/image18.png"/><Relationship Id="rId3" Type="http://schemas.openxmlformats.org/officeDocument/2006/relationships/tags" Target="../tags/tag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28.png"/><Relationship Id="rId7" Type="http://schemas.openxmlformats.org/officeDocument/2006/relationships/image" Target="../media/image21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29.xml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31.xml"/><Relationship Id="rId1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32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31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5.xml"/><Relationship Id="rId13" Type="http://schemas.openxmlformats.org/officeDocument/2006/relationships/image" Target="../media/image33.png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5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36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15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image" Target="../media/image43.png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1.png"/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image" Target="../media/image4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56.xml"/><Relationship Id="rId5" Type="http://schemas.openxmlformats.org/officeDocument/2006/relationships/image" Target="../media/image52.png"/><Relationship Id="rId4" Type="http://schemas.openxmlformats.org/officeDocument/2006/relationships/image" Target="../media/image21.png"/><Relationship Id="rId3" Type="http://schemas.openxmlformats.org/officeDocument/2006/relationships/tags" Target="../tags/tag55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sv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1.png"/><Relationship Id="rId3" Type="http://schemas.openxmlformats.org/officeDocument/2006/relationships/image" Target="../media/image55.png"/><Relationship Id="rId29" Type="http://schemas.openxmlformats.org/officeDocument/2006/relationships/notesSlide" Target="../notesSlides/notesSlide19.xml"/><Relationship Id="rId28" Type="http://schemas.openxmlformats.org/officeDocument/2006/relationships/slideLayout" Target="../slideLayouts/slideLayout15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image" Target="../media/image76.png"/><Relationship Id="rId24" Type="http://schemas.openxmlformats.org/officeDocument/2006/relationships/image" Target="../media/image75.png"/><Relationship Id="rId23" Type="http://schemas.openxmlformats.org/officeDocument/2006/relationships/image" Target="../media/image74.png"/><Relationship Id="rId22" Type="http://schemas.openxmlformats.org/officeDocument/2006/relationships/image" Target="../media/image73.png"/><Relationship Id="rId21" Type="http://schemas.openxmlformats.org/officeDocument/2006/relationships/image" Target="../media/image72.png"/><Relationship Id="rId20" Type="http://schemas.openxmlformats.org/officeDocument/2006/relationships/image" Target="../media/image71.png"/><Relationship Id="rId2" Type="http://schemas.openxmlformats.org/officeDocument/2006/relationships/image" Target="../media/image54.png"/><Relationship Id="rId19" Type="http://schemas.openxmlformats.org/officeDocument/2006/relationships/image" Target="../media/image70.png"/><Relationship Id="rId18" Type="http://schemas.openxmlformats.org/officeDocument/2006/relationships/image" Target="../media/image69.png"/><Relationship Id="rId17" Type="http://schemas.openxmlformats.org/officeDocument/2006/relationships/image" Target="../media/image68.png"/><Relationship Id="rId16" Type="http://schemas.openxmlformats.org/officeDocument/2006/relationships/image" Target="../media/image67.png"/><Relationship Id="rId15" Type="http://schemas.openxmlformats.org/officeDocument/2006/relationships/image" Target="../media/image66.png"/><Relationship Id="rId14" Type="http://schemas.openxmlformats.org/officeDocument/2006/relationships/image" Target="../media/image65.jpeg"/><Relationship Id="rId13" Type="http://schemas.openxmlformats.org/officeDocument/2006/relationships/image" Target="../media/image64.svg"/><Relationship Id="rId12" Type="http://schemas.openxmlformats.org/officeDocument/2006/relationships/image" Target="../media/image63.png"/><Relationship Id="rId11" Type="http://schemas.openxmlformats.org/officeDocument/2006/relationships/image" Target="../media/image62.svg"/><Relationship Id="rId10" Type="http://schemas.openxmlformats.org/officeDocument/2006/relationships/image" Target="../media/image61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21.png"/><Relationship Id="rId6" Type="http://schemas.openxmlformats.org/officeDocument/2006/relationships/tags" Target="../tags/tag6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tags" Target="../tags/tag61.xml"/><Relationship Id="rId2" Type="http://schemas.openxmlformats.org/officeDocument/2006/relationships/image" Target="../media/image77.png"/><Relationship Id="rId19" Type="http://schemas.openxmlformats.org/officeDocument/2006/relationships/notesSlide" Target="../notesSlides/notesSlide21.xml"/><Relationship Id="rId18" Type="http://schemas.openxmlformats.org/officeDocument/2006/relationships/slideLayout" Target="../slideLayouts/slideLayout15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hyperlink" Target="https://pay.binance.com/en/merchant-stores?tab=featured" TargetMode="External"/><Relationship Id="rId14" Type="http://schemas.openxmlformats.org/officeDocument/2006/relationships/hyperlink" Target="https://coinmarketcap.com/currencies/safepal/" TargetMode="External"/><Relationship Id="rId13" Type="http://schemas.openxmlformats.org/officeDocument/2006/relationships/hyperlink" Target="https://www.binance.com/en/support/announcement/3a599775d4474e299c3aed3455e12478/" TargetMode="External"/><Relationship Id="rId12" Type="http://schemas.openxmlformats.org/officeDocument/2006/relationships/hyperlink" Target="https://etherscan.io/token/0x12e2b8033420270db2f3b328e32370cb5b2ca134" TargetMode="External"/><Relationship Id="rId11" Type="http://schemas.openxmlformats.org/officeDocument/2006/relationships/hyperlink" Target="https://blog.safepal.com/greater-cross-chain-interoperability-for-sfp-on-bep-20-and-erc-20/" TargetMode="External"/><Relationship Id="rId10" Type="http://schemas.openxmlformats.org/officeDocument/2006/relationships/hyperlink" Target="https://bscscan.com/token/0xd41fdb03ba84762dd66a0af1a6c8540ff1ba5dfb" TargetMode="External"/><Relationship Id="rId1" Type="http://schemas.openxmlformats.org/officeDocument/2006/relationships/tags" Target="../tags/tag60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1.png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21.png"/><Relationship Id="rId2" Type="http://schemas.openxmlformats.org/officeDocument/2006/relationships/tags" Target="../tags/tag70.xml"/><Relationship Id="rId1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74.xml"/><Relationship Id="rId2" Type="http://schemas.openxmlformats.org/officeDocument/2006/relationships/image" Target="../media/image21.png"/><Relationship Id="rId1" Type="http://schemas.openxmlformats.org/officeDocument/2006/relationships/tags" Target="../tags/tag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76.xml"/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8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23.png"/><Relationship Id="rId3" Type="http://schemas.openxmlformats.org/officeDocument/2006/relationships/tags" Target="../tags/tag25.xml"/><Relationship Id="rId2" Type="http://schemas.openxmlformats.org/officeDocument/2006/relationships/image" Target="../media/image17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ull Logo - Ligh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644650"/>
            <a:ext cx="1603375" cy="356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130" y="3641725"/>
            <a:ext cx="1113155" cy="353060"/>
          </a:xfrm>
          <a:prstGeom prst="rect">
            <a:avLst/>
          </a:prstGeom>
        </p:spPr>
      </p:pic>
      <p:pic>
        <p:nvPicPr>
          <p:cNvPr id="3" name="图片 2" descr="Safe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61025" y="1399540"/>
            <a:ext cx="2971800" cy="2880995"/>
          </a:xfrm>
          <a:prstGeom prst="rect">
            <a:avLst/>
          </a:prstGeom>
        </p:spPr>
      </p:pic>
      <p:pic>
        <p:nvPicPr>
          <p:cNvPr id="7" name="图片 6" descr="sfptoken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40225" y="2783840"/>
            <a:ext cx="2534285" cy="1782445"/>
          </a:xfrm>
          <a:prstGeom prst="rect">
            <a:avLst/>
          </a:prstGeom>
        </p:spPr>
      </p:pic>
      <p:sp>
        <p:nvSpPr>
          <p:cNvPr id="8" name="textbox 6"/>
          <p:cNvSpPr/>
          <p:nvPr>
            <p:custDataLst>
              <p:tags r:id="rId7"/>
            </p:custDataLst>
          </p:nvPr>
        </p:nvSpPr>
        <p:spPr>
          <a:xfrm>
            <a:off x="565785" y="2249805"/>
            <a:ext cx="4260215" cy="78359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26035" algn="l" rtl="0" eaLnBrk="0">
              <a:lnSpc>
                <a:spcPct val="87000"/>
              </a:lnSpc>
            </a:pPr>
            <a:r>
              <a:rPr lang="ru-RU" sz="3600" b="1" kern="0" spc="4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Белая книга </a:t>
            </a:r>
            <a:r>
              <a:rPr sz="3600" b="1" kern="0" spc="4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</a:t>
            </a:r>
            <a:endParaRPr lang="en-US" altLang="en-US" sz="3900" dirty="0"/>
          </a:p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12700" algn="l" rtl="0" eaLnBrk="0">
              <a:lnSpc>
                <a:spcPct val="84000"/>
              </a:lnSpc>
              <a:spcBef>
                <a:spcPts val="5"/>
              </a:spcBef>
            </a:pPr>
            <a:r>
              <a:rPr lang="ru-RU" sz="1200" kern="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Обновлено в июле </a:t>
            </a:r>
            <a:r>
              <a:rPr sz="1200" kern="0" spc="-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2023</a:t>
            </a: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055" y="1264920"/>
            <a:ext cx="3937000" cy="1225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2110" y="3512820"/>
            <a:ext cx="1814195" cy="564515"/>
          </a:xfrm>
          <a:prstGeom prst="rect">
            <a:avLst/>
          </a:prstGeom>
        </p:spPr>
      </p:pic>
      <p:pic>
        <p:nvPicPr>
          <p:cNvPr id="2" name="图片 1" descr="Un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945" y="2316480"/>
            <a:ext cx="1647825" cy="1816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60" y="2009140"/>
            <a:ext cx="1111250" cy="1317625"/>
          </a:xfrm>
          <a:prstGeom prst="rect">
            <a:avLst/>
          </a:prstGeom>
        </p:spPr>
      </p:pic>
      <p:pic>
        <p:nvPicPr>
          <p:cNvPr id="3" name="图片 2" descr="Rectangle_33019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030" y="1657350"/>
            <a:ext cx="1134110" cy="125031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5" name="图片 4" descr="Group_15978789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180" y="1228725"/>
            <a:ext cx="3102610" cy="2559685"/>
          </a:xfrm>
          <a:prstGeom prst="rect">
            <a:avLst/>
          </a:prstGeom>
        </p:spPr>
      </p:pic>
      <p:sp>
        <p:nvSpPr>
          <p:cNvPr id="70" name="textbox 70"/>
          <p:cNvSpPr/>
          <p:nvPr>
            <p:custDataLst>
              <p:tags r:id="rId9"/>
            </p:custDataLst>
          </p:nvPr>
        </p:nvSpPr>
        <p:spPr>
          <a:xfrm>
            <a:off x="436097" y="1315328"/>
            <a:ext cx="4804733" cy="2553725"/>
          </a:xfrm>
          <a:prstGeom prst="rect">
            <a:avLst/>
          </a:prstGeom>
        </p:spPr>
        <p:txBody>
          <a:bodyPr vert="horz" wrap="square" lIns="0" tIns="0" rIns="0" bIns="0"/>
          <a:p>
            <a:pPr algn="just" rtl="0" eaLnBrk="0">
              <a:lnSpc>
                <a:spcPct val="77000"/>
              </a:lnSpc>
            </a:pPr>
            <a:endParaRPr lang="en-US" altLang="en-US" sz="100" dirty="0"/>
          </a:p>
          <a:p>
            <a:pPr marL="17780" indent="0" algn="just" rtl="0" eaLnBrk="0" fontAlgn="auto" latinLnBrk="0" hangingPunct="1">
              <a:lnSpc>
                <a:spcPct val="100000"/>
              </a:lnSpc>
            </a:pP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- единственная комплексная платформа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криптокошельков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предоставляющая уникальные и диверсифицированные решения по управлению активами для инвесторов, которые ищут удобные и уверенные средства для создания богатства на собственных условиях. Наша основная миссия заключается в расширении возможностей инвесторов на пути к финансовым возможностям и свободе в децентрализованном мире.</a:t>
            </a: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7780" indent="0" algn="just" rtl="0" eaLnBrk="0" fontAlgn="auto" latinLnBrk="0" hangingPunct="1">
              <a:lnSpc>
                <a:spcPct val="100000"/>
              </a:lnSpc>
            </a:pP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7780" indent="0" algn="just" rtl="0" eaLnBrk="0" fontAlgn="auto" latinLnBrk="0" hangingPunct="1">
              <a:lnSpc>
                <a:spcPct val="100000"/>
              </a:lnSpc>
            </a:pP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- первый аппаратный кошелек, проинвестированный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Labs. Основанный в 2018 году командой инженеров по безопасности, науке о данных и аппаратному обеспечению,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значительно вырос в масштабах и предложениях услуг. На сегодняшний день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предлагает широким массам полный набор кошельков - аппаратного, мобильного и расширение для браузера.</a:t>
            </a: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74" name="textbox 74"/>
          <p:cNvSpPr/>
          <p:nvPr>
            <p:custDataLst>
              <p:tags r:id="rId10"/>
            </p:custDataLst>
          </p:nvPr>
        </p:nvSpPr>
        <p:spPr>
          <a:xfrm>
            <a:off x="389890" y="509617"/>
            <a:ext cx="2092960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</a:t>
            </a:r>
            <a:r>
              <a:rPr sz="2400" kern="0" spc="7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</a:t>
            </a:r>
            <a:r>
              <a:rPr sz="24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SafePal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80"/>
          <p:cNvSpPr/>
          <p:nvPr>
            <p:custDataLst>
              <p:tags r:id="rId1"/>
            </p:custDataLst>
          </p:nvPr>
        </p:nvSpPr>
        <p:spPr>
          <a:xfrm>
            <a:off x="640715" y="1819910"/>
            <a:ext cx="7795895" cy="1071245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ctr" rtl="0" eaLnBrk="0">
              <a:lnSpc>
                <a:spcPts val="4745"/>
              </a:lnSpc>
            </a:pPr>
            <a:r>
              <a:rPr lang="ru-RU" sz="2800" kern="0" spc="60" dirty="0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Безопасность: Спокойный сон с </a:t>
            </a:r>
            <a:r>
              <a:rPr lang="ru-RU" sz="2800" kern="0" spc="60" dirty="0" err="1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SafePal</a:t>
            </a:r>
            <a:endParaRPr lang="ru-RU" sz="2800" kern="0" spc="60" dirty="0">
              <a:ln w="13075" cap="flat" cmpd="sng">
                <a:solidFill>
                  <a:srgbClr val="0D0B33">
                    <a:alpha val="100000"/>
                  </a:srgbClr>
                </a:solidFill>
                <a:prstDash val="solid"/>
                <a:bevel/>
              </a:ln>
              <a:solidFill>
                <a:srgbClr val="0D0B33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106000"/>
              </a:lnSpc>
            </a:pPr>
            <a:endParaRPr lang="en-US" altLang="en-US" sz="500" dirty="0"/>
          </a:p>
          <a:p>
            <a:pPr marL="78740" algn="ctr" rtl="0" eaLnBrk="0">
              <a:lnSpc>
                <a:spcPts val="1310"/>
              </a:lnSpc>
              <a:spcBef>
                <a:spcPts val="0"/>
              </a:spcBef>
            </a:pPr>
            <a:r>
              <a:rPr lang="ru-RU" sz="900" kern="0" spc="70" dirty="0" err="1">
                <a:solidFill>
                  <a:srgbClr val="0D0B3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SafePal</a:t>
            </a:r>
            <a:r>
              <a:rPr lang="ru-RU" sz="900" kern="0" spc="70" dirty="0">
                <a:solidFill>
                  <a:srgbClr val="0D0B3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предлагает полный набор безопасных и простых в использовании децентрализованных кошельков для защиты ваших закрытых ключей.</a:t>
            </a:r>
            <a:endParaRPr lang="ru-RU" sz="900" kern="0" spc="70" dirty="0">
              <a:solidFill>
                <a:srgbClr val="0D0B33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6055" y="276225"/>
            <a:ext cx="1244600" cy="571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962025"/>
            <a:ext cx="1040765" cy="301625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690" y="445135"/>
            <a:ext cx="168910" cy="180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05" y="847725"/>
            <a:ext cx="168910" cy="180975"/>
          </a:xfrm>
          <a:prstGeom prst="rect">
            <a:avLst/>
          </a:prstGeom>
        </p:spPr>
      </p:pic>
      <p:sp>
        <p:nvSpPr>
          <p:cNvPr id="18" name="rect"/>
          <p:cNvSpPr/>
          <p:nvPr>
            <p:custDataLst>
              <p:tags r:id="rId5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B3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19" name="textbox 86"/>
          <p:cNvSpPr/>
          <p:nvPr>
            <p:custDataLst>
              <p:tags r:id="rId6"/>
            </p:custDataLst>
          </p:nvPr>
        </p:nvSpPr>
        <p:spPr>
          <a:xfrm>
            <a:off x="478155" y="1426210"/>
            <a:ext cx="5346065" cy="264731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indent="3175" algn="just" rtl="0" eaLnBrk="0">
              <a:lnSpc>
                <a:spcPct val="117000"/>
              </a:lnSpc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100% герметичен и автономен, отсутствие Bluetooth, WiFi, NFC или любых других радиочастот, что обеспечивает сохранность приватного ключа в автономном режиме.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6510" indent="-635" algn="just" rtl="0" eaLnBrk="0">
              <a:lnSpc>
                <a:spcPct val="117000"/>
              </a:lnSpc>
              <a:spcBef>
                <a:spcPts val="660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Удобство работы с мобильными устройствами позволяет управлять криптовалютой в любое время и в любом месте, без ноутбука или USB-кабеля</a:t>
            </a:r>
            <a:endParaRPr lang="ru-RU" sz="10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6510" indent="-635" algn="just" rtl="0" eaLnBrk="0">
              <a:lnSpc>
                <a:spcPct val="117000"/>
              </a:lnSpc>
              <a:spcBef>
                <a:spcPts val="660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1,3 ' IPS-экран с высоким разрешением для отображения всех деталей операции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5875" algn="just" rtl="0" eaLnBrk="0">
              <a:lnSpc>
                <a:spcPct val="96000"/>
              </a:lnSpc>
              <a:spcBef>
                <a:spcPts val="6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Удобный </a:t>
            </a:r>
            <a:r>
              <a:rPr lang="en-US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</a:t>
            </a:r>
            <a:r>
              <a:rPr lang="ru-RU" sz="10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pad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для комфортной навигации, идеально подходящий для начинающих крипто</a:t>
            </a:r>
            <a:r>
              <a:rPr lang="en-US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</a:t>
            </a:r>
            <a:r>
              <a:rPr lang="ru-RU" sz="10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инвесторов</a:t>
            </a:r>
            <a:endParaRPr lang="en-US" sz="10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5875" algn="just" rtl="0" eaLnBrk="0">
              <a:lnSpc>
                <a:spcPct val="96000"/>
              </a:lnSpc>
              <a:spcBef>
                <a:spcPts val="6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Поддерживает </a:t>
            </a:r>
            <a:r>
              <a:rPr lang="ru-RU" sz="10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15 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языков и </a:t>
            </a:r>
            <a:r>
              <a:rPr lang="ru-RU" sz="10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100+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сетей</a:t>
            </a:r>
            <a:endParaRPr lang="en-US" sz="1000" kern="0" spc="-4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5875" algn="just" rtl="0" eaLnBrk="0">
              <a:lnSpc>
                <a:spcPct val="96000"/>
              </a:lnSpc>
              <a:spcBef>
                <a:spcPts val="6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Самое конкурентоспособное ценовое предложение в этой нише (</a:t>
            </a:r>
            <a:r>
              <a:rPr lang="ru-RU" sz="1000" kern="0" spc="-3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$49,99</a:t>
            </a:r>
            <a:r>
              <a:rPr lang="ru-RU" sz="10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)</a:t>
            </a:r>
            <a:endParaRPr lang="ru-RU" sz="1000" kern="0" spc="-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5875" algn="just" rtl="0" eaLnBrk="0">
              <a:lnSpc>
                <a:spcPct val="96000"/>
              </a:lnSpc>
              <a:spcBef>
                <a:spcPts val="6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Продажи осуществляются в </a:t>
            </a:r>
            <a:r>
              <a:rPr lang="ru-RU" sz="10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196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странах и регионах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5875" algn="just" rtl="0" eaLnBrk="0">
              <a:lnSpc>
                <a:spcPts val="1605"/>
              </a:lnSpc>
              <a:spcBef>
                <a:spcPts val="0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Широкая сеть реселлеров в </a:t>
            </a:r>
            <a:r>
              <a:rPr lang="ru-RU" sz="10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30+ </a:t>
            </a:r>
            <a:r>
              <a:rPr lang="ru-RU" sz="10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странах мира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pic>
        <p:nvPicPr>
          <p:cNvPr id="88" name="picture 8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6024371" y="1607820"/>
            <a:ext cx="2292095" cy="2375915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 rot="0">
            <a:off x="389738" y="400866"/>
            <a:ext cx="8722995" cy="701675"/>
            <a:chOff x="-12700" y="-73"/>
            <a:chExt cx="8722995" cy="701675"/>
          </a:xfrm>
        </p:grpSpPr>
        <p:sp>
          <p:nvSpPr>
            <p:cNvPr id="21" name="rect"/>
            <p:cNvSpPr/>
            <p:nvPr>
              <p:custDataLst>
                <p:tags r:id="rId9"/>
              </p:custDataLst>
            </p:nvPr>
          </p:nvSpPr>
          <p:spPr>
            <a:xfrm>
              <a:off x="2292882" y="0"/>
              <a:ext cx="1245107" cy="571500"/>
            </a:xfrm>
            <a:prstGeom prst="rect">
              <a:avLst/>
            </a:prstGeom>
            <a:solidFill>
              <a:srgbClr val="0C0A3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22" name="textbox 92"/>
            <p:cNvSpPr/>
            <p:nvPr>
              <p:custDataLst>
                <p:tags r:id="rId10"/>
              </p:custDataLst>
            </p:nvPr>
          </p:nvSpPr>
          <p:spPr>
            <a:xfrm>
              <a:off x="-12700" y="-73"/>
              <a:ext cx="8722995" cy="701675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3290"/>
                </a:lnSpc>
              </a:pPr>
              <a:r>
                <a:rPr lang="ru-RU" sz="2400" kern="0" spc="110" dirty="0">
                  <a:ln w="9062" cap="flat" cmpd="sng">
                    <a:solidFill>
                      <a:srgbClr val="79EFB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79EFBD">
                      <a:alpha val="100000"/>
                    </a:srgbClr>
                  </a:solidFill>
                  <a:latin typeface="Alibaba Sans Thai" panose="020B0503020203040204" charset="-122"/>
                  <a:ea typeface="Alibaba Sans Thai" panose="020B0503020203040204" charset="-122"/>
                  <a:cs typeface="Arial" panose="020B0604020202020204"/>
                </a:rPr>
                <a:t>Аппаратный кошелек для обеспечения сверхбезопасности</a:t>
              </a:r>
              <a:endParaRPr lang="ru-RU" sz="2400" kern="0" spc="11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endParaRPr>
            </a:p>
          </p:txBody>
        </p:sp>
      </p:grpSp>
      <p:sp>
        <p:nvSpPr>
          <p:cNvPr id="23" name="textbox 96"/>
          <p:cNvSpPr/>
          <p:nvPr>
            <p:custDataLst>
              <p:tags r:id="rId11"/>
            </p:custDataLst>
          </p:nvPr>
        </p:nvSpPr>
        <p:spPr>
          <a:xfrm>
            <a:off x="814070" y="4731385"/>
            <a:ext cx="3156585" cy="1365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*</a:t>
            </a: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Данные обновлены последний раз в апреле 2023 года.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  <p:pic>
        <p:nvPicPr>
          <p:cNvPr id="98" name="picture 9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21600000">
            <a:off x="389635" y="4652771"/>
            <a:ext cx="256031" cy="2560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Un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2285" y="1125855"/>
            <a:ext cx="2167255" cy="2389505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3" name="图片 2" descr="Coin- Inde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05" y="1374140"/>
            <a:ext cx="1530985" cy="3108325"/>
          </a:xfrm>
          <a:prstGeom prst="rect">
            <a:avLst/>
          </a:prstGeom>
        </p:spPr>
      </p:pic>
      <p:pic>
        <p:nvPicPr>
          <p:cNvPr id="5" name="图片 4" descr="NFTs - Index Gri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90" y="1374140"/>
            <a:ext cx="1536700" cy="3117850"/>
          </a:xfrm>
          <a:prstGeom prst="rect">
            <a:avLst/>
          </a:prstGeom>
        </p:spPr>
      </p:pic>
      <p:sp>
        <p:nvSpPr>
          <p:cNvPr id="106" name="textbox 106"/>
          <p:cNvSpPr/>
          <p:nvPr>
            <p:custDataLst>
              <p:tags r:id="rId5"/>
            </p:custDataLst>
          </p:nvPr>
        </p:nvSpPr>
        <p:spPr>
          <a:xfrm>
            <a:off x="509270" y="1538605"/>
            <a:ext cx="4824730" cy="283019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8415" indent="3175" algn="l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100% децентрализация, хранение закрытых ключей в локальной среде мобильного телефона</a:t>
            </a:r>
            <a:endParaRPr lang="ru-RU" sz="1200" kern="0" spc="-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8415" indent="3175" algn="l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Импорт или создание кошельков с помощью мнемонических фраз, закрытых ключей, хранилища ключей </a:t>
            </a:r>
            <a:r>
              <a:rPr lang="ru-RU" sz="1200" kern="0" spc="-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Keystore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и т.д.</a:t>
            </a:r>
            <a:endParaRPr lang="ru-RU" sz="1200" kern="0" spc="-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8415" indent="3175" algn="l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Настройка занимает всего одну минуту, что идеально подходит для начинающих крипто-инвесторов</a:t>
            </a:r>
            <a:endParaRPr lang="ru-RU" sz="1200" kern="0" spc="-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8415" indent="3175" algn="l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Управление крипто-активами и доступ к неограниченному количеству </a:t>
            </a:r>
            <a:r>
              <a:rPr lang="ru-RU" sz="1200" kern="0" spc="-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DApp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на кончиках пальцев</a:t>
            </a: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algn="l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Поддерживает </a:t>
            </a:r>
            <a:r>
              <a:rPr lang="ru-RU" sz="12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15</a:t>
            </a:r>
            <a:r>
              <a:rPr lang="ru-RU" sz="12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языков и </a:t>
            </a:r>
            <a:r>
              <a:rPr lang="ru-RU" sz="1200" kern="0" spc="-4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100+ </a:t>
            </a:r>
            <a:r>
              <a:rPr lang="ru-RU" sz="1200" kern="0" spc="-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сетей</a:t>
            </a: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sp>
        <p:nvSpPr>
          <p:cNvPr id="108" name="textbox 108"/>
          <p:cNvSpPr/>
          <p:nvPr>
            <p:custDataLst>
              <p:tags r:id="rId6"/>
            </p:custDataLst>
          </p:nvPr>
        </p:nvSpPr>
        <p:spPr>
          <a:xfrm>
            <a:off x="446530" y="285498"/>
            <a:ext cx="6953250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8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Программный кошелек для обеспечения доступного пользовательского опыта</a:t>
            </a:r>
            <a:endParaRPr lang="ru-RU" sz="2400" kern="0" spc="80" dirty="0">
              <a:ln w="9062" cap="flat" cmpd="sng">
                <a:solidFill>
                  <a:srgbClr val="79EFBD">
                    <a:alpha val="100000"/>
                  </a:srgbClr>
                </a:solidFill>
                <a:prstDash val="solid"/>
                <a:bevel/>
              </a:ln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  <p:sp>
        <p:nvSpPr>
          <p:cNvPr id="6" name="textbox 96"/>
          <p:cNvSpPr/>
          <p:nvPr>
            <p:custDataLst>
              <p:tags r:id="rId7"/>
            </p:custDataLst>
          </p:nvPr>
        </p:nvSpPr>
        <p:spPr>
          <a:xfrm>
            <a:off x="814070" y="4731385"/>
            <a:ext cx="2961005" cy="1365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*</a:t>
            </a: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Данные обновлены последний раз в апреле 2023 года.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4" name="图片 3" descr="Group 159787958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355" y="1135380"/>
            <a:ext cx="2597150" cy="3217545"/>
          </a:xfrm>
          <a:prstGeom prst="rect">
            <a:avLst/>
          </a:prstGeom>
        </p:spPr>
      </p:pic>
      <p:sp>
        <p:nvSpPr>
          <p:cNvPr id="116" name="textbox 116"/>
          <p:cNvSpPr/>
          <p:nvPr>
            <p:custDataLst>
              <p:tags r:id="rId3"/>
            </p:custDataLst>
          </p:nvPr>
        </p:nvSpPr>
        <p:spPr>
          <a:xfrm>
            <a:off x="539648" y="1502079"/>
            <a:ext cx="4867275" cy="173418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2860" algn="just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Управление сетями, как </a:t>
            </a:r>
            <a:r>
              <a:rPr lang="ru-RU" sz="1200" kern="0" spc="-3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совместимыми с EVM так и </a:t>
            </a:r>
            <a:r>
              <a:rPr lang="ru-RU" sz="1200" kern="0" spc="-30" dirty="0" err="1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и</a:t>
            </a:r>
            <a:r>
              <a:rPr lang="ru-RU" sz="1200" kern="0" spc="-3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несовместимыми с EVM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в одном месте</a:t>
            </a:r>
            <a:endParaRPr lang="ru-RU" sz="1200" kern="0" spc="-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22860" algn="just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Всегда оставаться на связи с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DApp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1200" kern="0" spc="-2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в разных сетях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независимо от того, в какую сеть вы перешли</a:t>
            </a:r>
            <a:endParaRPr lang="ru-RU" sz="12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22860" algn="just" rtl="0" eaLnBrk="0" fontAlgn="auto" latinLnBrk="0" hangingPunct="1">
              <a:lnSpc>
                <a:spcPct val="120000"/>
              </a:lnSpc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Обеспечивает </a:t>
            </a:r>
            <a:r>
              <a:rPr lang="ru-RU" sz="1200" kern="0" spc="-3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повышенную безопасность 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за счет подключения к расширению аппаратного кошелька </a:t>
            </a:r>
            <a:r>
              <a:rPr lang="ru-RU" sz="1200" kern="0" spc="-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1200" kern="0" spc="-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или мобильного кошелька</a:t>
            </a: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2700" indent="10160" algn="just" rtl="0" eaLnBrk="0" fontAlgn="auto" latinLnBrk="0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Одним щелчком мыши </a:t>
            </a:r>
            <a:r>
              <a:rPr lang="ru-RU" sz="1200" kern="0" spc="-20" dirty="0">
                <a:solidFill>
                  <a:srgbClr val="70DCB1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можно подключиться к другим кошелькам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таким как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Metamask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Trustwallet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Ledger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imToken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и др.</a:t>
            </a: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sp>
        <p:nvSpPr>
          <p:cNvPr id="120" name="textbox 120"/>
          <p:cNvSpPr/>
          <p:nvPr>
            <p:custDataLst>
              <p:tags r:id="rId4"/>
            </p:custDataLst>
          </p:nvPr>
        </p:nvSpPr>
        <p:spPr>
          <a:xfrm>
            <a:off x="446530" y="276608"/>
            <a:ext cx="7470775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8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Браузерное расширение для бесшовного использования с рабочего стола</a:t>
            </a:r>
            <a:endParaRPr lang="ru-RU" sz="2400" kern="0" spc="80" dirty="0">
              <a:ln w="9062" cap="flat" cmpd="sng">
                <a:solidFill>
                  <a:srgbClr val="79EFBD">
                    <a:alpha val="100000"/>
                  </a:srgbClr>
                </a:solidFill>
                <a:prstDash val="solid"/>
                <a:bevel/>
              </a:ln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  <p:sp>
        <p:nvSpPr>
          <p:cNvPr id="6" name="textbox 96"/>
          <p:cNvSpPr/>
          <p:nvPr>
            <p:custDataLst>
              <p:tags r:id="rId5"/>
            </p:custDataLst>
          </p:nvPr>
        </p:nvSpPr>
        <p:spPr>
          <a:xfrm>
            <a:off x="814070" y="4680585"/>
            <a:ext cx="3094355" cy="1365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*</a:t>
            </a: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Данные обновлены последний раз в апреле 2023 года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.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8"/>
          <p:cNvSpPr/>
          <p:nvPr>
            <p:custDataLst>
              <p:tags r:id="rId1"/>
            </p:custDataLst>
          </p:nvPr>
        </p:nvSpPr>
        <p:spPr>
          <a:xfrm>
            <a:off x="332740" y="1566545"/>
            <a:ext cx="8221980" cy="137414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66040" indent="0" algn="ctr" rtl="0" eaLnBrk="0" fontAlgn="auto" latinLnBrk="0" hangingPunct="1">
              <a:lnSpc>
                <a:spcPct val="100000"/>
              </a:lnSpc>
            </a:pPr>
            <a:r>
              <a:rPr lang="ru-RU" sz="2800" kern="0" spc="80" dirty="0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Растите: Масштабируйте свое </a:t>
            </a:r>
            <a:r>
              <a:rPr lang="ru-RU" sz="2800" kern="0" spc="80" dirty="0" err="1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криптовалютное</a:t>
            </a:r>
            <a:r>
              <a:rPr lang="ru-RU" sz="2800" kern="0" spc="80" dirty="0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богатство</a:t>
            </a:r>
            <a:endParaRPr lang="en-US" altLang="en-US" sz="2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2700" algn="ctr" rtl="0" eaLnBrk="0">
              <a:lnSpc>
                <a:spcPts val="1310"/>
              </a:lnSpc>
              <a:spcBef>
                <a:spcPts val="0"/>
              </a:spcBef>
            </a:pPr>
            <a:r>
              <a:rPr lang="ru-RU" sz="900" kern="0" spc="70" dirty="0" err="1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SafePal</a:t>
            </a:r>
            <a:r>
              <a:rPr lang="ru-RU" sz="900" kern="0" spc="70" dirty="0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предоставляет пользователям диверсифицированные услуги по управлению активами для роста и масштабирования их </a:t>
            </a:r>
            <a:r>
              <a:rPr lang="ru-RU" sz="900" kern="0" spc="70" dirty="0" err="1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криптовалютного</a:t>
            </a:r>
            <a:r>
              <a:rPr lang="ru-RU" sz="900" kern="0" spc="70" dirty="0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благосостояния на кончиках пальцев.</a:t>
            </a:r>
            <a:endParaRPr lang="ru-RU" sz="900" kern="0" spc="70" dirty="0">
              <a:solidFill>
                <a:srgbClr val="0D0B33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62875" y="1202055"/>
            <a:ext cx="520700" cy="292100"/>
          </a:xfrm>
          <a:prstGeom prst="rect">
            <a:avLst/>
          </a:prstGeom>
        </p:spPr>
      </p:pic>
      <p:pic>
        <p:nvPicPr>
          <p:cNvPr id="23" name="图片 22" descr="Un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66180" y="2072640"/>
            <a:ext cx="1661795" cy="1527175"/>
          </a:xfrm>
          <a:prstGeom prst="rect">
            <a:avLst/>
          </a:prstGeom>
        </p:spPr>
      </p:pic>
      <p:pic>
        <p:nvPicPr>
          <p:cNvPr id="22" name="图片 21" descr="Un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05" y="3125470"/>
            <a:ext cx="1638300" cy="1527175"/>
          </a:xfrm>
          <a:prstGeom prst="rect">
            <a:avLst/>
          </a:prstGeom>
        </p:spPr>
      </p:pic>
      <p:pic>
        <p:nvPicPr>
          <p:cNvPr id="8" name="图片 7" descr="Rectangle_330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0000">
            <a:off x="675005" y="2534285"/>
            <a:ext cx="2787650" cy="18167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1017905"/>
            <a:ext cx="1670050" cy="660400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10" name="图片 9" descr="Home Coins _ Dollar Amount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320" y="2113915"/>
            <a:ext cx="1285240" cy="2603500"/>
          </a:xfrm>
          <a:prstGeom prst="rect">
            <a:avLst/>
          </a:prstGeom>
        </p:spPr>
      </p:pic>
      <p:pic>
        <p:nvPicPr>
          <p:cNvPr id="3" name="图片 2" descr="Swa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55" y="2113915"/>
            <a:ext cx="1268730" cy="2573655"/>
          </a:xfrm>
          <a:prstGeom prst="rect">
            <a:avLst/>
          </a:prstGeom>
        </p:spPr>
      </p:pic>
      <p:pic>
        <p:nvPicPr>
          <p:cNvPr id="6" name="图片 5" descr="Bridge Selec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865" y="2113915"/>
            <a:ext cx="1268095" cy="2573655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>
            <a:off x="4197985" y="598805"/>
            <a:ext cx="0" cy="41363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图片 36" descr="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56375" y="2113915"/>
            <a:ext cx="1285240" cy="2609850"/>
          </a:xfrm>
          <a:prstGeom prst="rect">
            <a:avLst/>
          </a:prstGeom>
        </p:spPr>
      </p:pic>
      <p:sp>
        <p:nvSpPr>
          <p:cNvPr id="5" name="textbox 138"/>
          <p:cNvSpPr/>
          <p:nvPr>
            <p:custDataLst>
              <p:tags r:id="rId13"/>
            </p:custDataLst>
          </p:nvPr>
        </p:nvSpPr>
        <p:spPr>
          <a:xfrm>
            <a:off x="4580255" y="506095"/>
            <a:ext cx="4296410" cy="147066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8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Отслеживайте и торгуйте</a:t>
            </a:r>
            <a:endParaRPr lang="en-US" altLang="en-US" sz="2400" dirty="0"/>
          </a:p>
          <a:p>
            <a:pPr marL="88900" algn="l" rtl="0" eaLnBrk="0" fontAlgn="auto" latinLnBrk="0" hangingPunct="1">
              <a:lnSpc>
                <a:spcPct val="100000"/>
              </a:lnSpc>
              <a:spcBef>
                <a:spcPts val="1330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 </a:t>
            </a:r>
            <a:r>
              <a:rPr lang="ru-RU" sz="10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Никогда не пропускайте движение рынка, отслеживая рыночные данные в режиме реального времени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89535" indent="-635" algn="l" rtl="0" eaLnBrk="0" fontAlgn="auto" latinLnBrk="0" hangingPunct="1">
              <a:lnSpc>
                <a:spcPct val="100000"/>
              </a:lnSpc>
              <a:spcBef>
                <a:spcPts val="3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 </a:t>
            </a:r>
            <a:r>
              <a:rPr lang="ru-RU" sz="10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Торгуйте на ходу, используя лучшую ликвидность от </a:t>
            </a:r>
            <a:r>
              <a:rPr lang="ru-RU" sz="10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Binance</a:t>
            </a:r>
            <a:r>
              <a:rPr lang="ru-RU" sz="10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MEXC, </a:t>
            </a:r>
            <a:r>
              <a:rPr lang="ru-RU" sz="10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Bitget</a:t>
            </a:r>
            <a:r>
              <a:rPr lang="ru-RU" sz="10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1inch, 0X и др.</a:t>
            </a:r>
            <a:endParaRPr lang="ru-RU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89535" indent="-635" algn="l" rtl="0" eaLnBrk="0" fontAlgn="auto" latinLnBrk="0" hangingPunct="1">
              <a:lnSpc>
                <a:spcPct val="100000"/>
              </a:lnSpc>
              <a:spcBef>
                <a:spcPts val="335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 </a:t>
            </a:r>
            <a:r>
              <a:rPr lang="ru-RU" sz="1000" kern="0" spc="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Используйте CEX и DEX для бесперебойной торговли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sp>
        <p:nvSpPr>
          <p:cNvPr id="142" name="textbox 142"/>
          <p:cNvSpPr/>
          <p:nvPr>
            <p:custDataLst>
              <p:tags r:id="rId14"/>
            </p:custDataLst>
          </p:nvPr>
        </p:nvSpPr>
        <p:spPr>
          <a:xfrm>
            <a:off x="406050" y="505807"/>
            <a:ext cx="3333750" cy="112141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6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Обменивайте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algn="l" rtl="0" eaLnBrk="0">
              <a:lnSpc>
                <a:spcPct val="100000"/>
              </a:lnSpc>
            </a:pPr>
            <a:endParaRPr lang="en-US" altLang="en-US" sz="1100" dirty="0"/>
          </a:p>
          <a:p>
            <a:pPr marL="72390" indent="2540" algn="l" rtl="0" eaLnBrk="0" fontAlgn="auto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0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 </a:t>
            </a:r>
            <a:r>
              <a:rPr lang="ru-RU" sz="10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Обменный агрегатор, интегрированный с DEX и CEX, предоставляет широкие возможности для межсетевой миграции активов</a:t>
            </a:r>
            <a:endParaRPr lang="en-US" altLang="en-US" sz="10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Rectangle_330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7760000">
            <a:off x="5549900" y="2183130"/>
            <a:ext cx="2010410" cy="2461895"/>
          </a:xfrm>
          <a:prstGeom prst="rect">
            <a:avLst/>
          </a:prstGeom>
        </p:spPr>
      </p:pic>
      <p:pic>
        <p:nvPicPr>
          <p:cNvPr id="20" name="图片 19" descr="Rectangle_33019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90" y="3208020"/>
            <a:ext cx="1169670" cy="1289685"/>
          </a:xfrm>
          <a:prstGeom prst="rect">
            <a:avLst/>
          </a:prstGeom>
        </p:spPr>
      </p:pic>
      <p:pic>
        <p:nvPicPr>
          <p:cNvPr id="19" name="图片 18" descr="Rectangle_33019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" y="2032635"/>
            <a:ext cx="1169670" cy="12896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911225"/>
            <a:ext cx="1898650" cy="933450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197985" y="598805"/>
            <a:ext cx="0" cy="41363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980" y="3357245"/>
            <a:ext cx="143510" cy="1168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" y="4072255"/>
            <a:ext cx="174625" cy="1422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465" y="2809240"/>
            <a:ext cx="143510" cy="116840"/>
          </a:xfrm>
          <a:prstGeom prst="rect">
            <a:avLst/>
          </a:prstGeom>
        </p:spPr>
      </p:pic>
      <p:pic>
        <p:nvPicPr>
          <p:cNvPr id="34" name="图片 33" descr="Giftbo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975" y="2113915"/>
            <a:ext cx="1282700" cy="2601595"/>
          </a:xfrm>
          <a:prstGeom prst="rect">
            <a:avLst/>
          </a:prstGeom>
        </p:spPr>
      </p:pic>
      <p:pic>
        <p:nvPicPr>
          <p:cNvPr id="5" name="图片 4" descr="Home Coins _ Dollar Amou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625" y="2136775"/>
            <a:ext cx="1279525" cy="2598420"/>
          </a:xfrm>
          <a:prstGeom prst="rect">
            <a:avLst/>
          </a:prstGeom>
        </p:spPr>
      </p:pic>
      <p:pic>
        <p:nvPicPr>
          <p:cNvPr id="7" name="图片 6" descr="DApps _ Optio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490" y="2138680"/>
            <a:ext cx="1278255" cy="2596515"/>
          </a:xfrm>
          <a:prstGeom prst="rect">
            <a:avLst/>
          </a:prstGeom>
        </p:spPr>
      </p:pic>
      <p:pic>
        <p:nvPicPr>
          <p:cNvPr id="4" name="图片 3" descr="earn_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70980" y="2115185"/>
            <a:ext cx="1289050" cy="2620010"/>
          </a:xfrm>
          <a:prstGeom prst="rect">
            <a:avLst/>
          </a:prstGeom>
        </p:spPr>
      </p:pic>
      <p:sp>
        <p:nvSpPr>
          <p:cNvPr id="150" name="textbox 150"/>
          <p:cNvSpPr/>
          <p:nvPr>
            <p:custDataLst>
              <p:tags r:id="rId11"/>
            </p:custDataLst>
          </p:nvPr>
        </p:nvSpPr>
        <p:spPr>
          <a:xfrm>
            <a:off x="4509770" y="323215"/>
            <a:ext cx="4486910" cy="16478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000" kern="0" spc="6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Инвестируйте и зарабатывайте</a:t>
            </a:r>
            <a:endParaRPr lang="ru-RU" sz="2000" kern="0" spc="60" dirty="0">
              <a:ln w="9062" cap="flat" cmpd="sng">
                <a:solidFill>
                  <a:srgbClr val="79EFBD">
                    <a:alpha val="100000"/>
                  </a:srgbClr>
                </a:solidFill>
                <a:prstDash val="solid"/>
                <a:bevel/>
              </a:ln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  <a:p>
            <a:pPr marL="60960" indent="-635" algn="l" rtl="0" eaLnBrk="0">
              <a:lnSpc>
                <a:spcPct val="119000"/>
              </a:lnSpc>
              <a:spcBef>
                <a:spcPts val="133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Earn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: Встроенный агрегатор доходности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DeFi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избавляющий от необходимости инвестировать в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DeFi</a:t>
            </a:r>
            <a:endParaRPr lang="en-US" altLang="en-US" sz="9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algn="l" rtl="0" eaLnBrk="0">
              <a:lnSpc>
                <a:spcPct val="129000"/>
              </a:lnSpc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  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Wallet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Holder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Offering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и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Giftbox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: Эксклюзивные программы, </a:t>
            </a:r>
            <a:r>
              <a:rPr lang="en-US" alt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 </a:t>
            </a:r>
            <a:endParaRPr lang="en-US" altLang="ru-RU" sz="900" kern="0" spc="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algn="l" rtl="0" eaLnBrk="0">
              <a:lnSpc>
                <a:spcPct val="129000"/>
              </a:lnSpc>
            </a:pPr>
            <a:r>
              <a:rPr lang="en-US" alt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 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предоставляющие возможность раннего инвестирования в </a:t>
            </a:r>
            <a:r>
              <a:rPr lang="en-US" alt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  </a:t>
            </a:r>
            <a:endParaRPr lang="en-US" altLang="ru-RU" sz="900" kern="0" spc="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algn="l" rtl="0" eaLnBrk="0">
              <a:lnSpc>
                <a:spcPct val="129000"/>
              </a:lnSpc>
            </a:pPr>
            <a:r>
              <a:rPr lang="en-US" alt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 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развивающиеся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блокчейн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-проекты</a:t>
            </a:r>
            <a:endParaRPr lang="en-US" altLang="en-US" sz="9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sp>
        <p:nvSpPr>
          <p:cNvPr id="154" name="textbox 154"/>
          <p:cNvSpPr/>
          <p:nvPr>
            <p:custDataLst>
              <p:tags r:id="rId12"/>
            </p:custDataLst>
          </p:nvPr>
        </p:nvSpPr>
        <p:spPr>
          <a:xfrm>
            <a:off x="406050" y="322927"/>
            <a:ext cx="3480434" cy="148716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en-US" altLang="ru-RU" sz="20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</a:t>
            </a:r>
            <a:r>
              <a:rPr lang="ru-RU" altLang="en-US" sz="20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Исследуйте</a:t>
            </a:r>
            <a:endParaRPr lang="en-US" altLang="en-US" sz="20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76200" indent="-635" algn="l" rtl="0" eaLnBrk="0">
              <a:lnSpc>
                <a:spcPct val="119000"/>
              </a:lnSpc>
              <a:spcBef>
                <a:spcPts val="133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Изучайте, просматривайте, добавляйте в закладки и получайте доступ к своим любимым приложениям в одном месте с помощью нашего механизма фильтрации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DApp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.</a:t>
            </a:r>
            <a:endParaRPr lang="ru-RU" sz="900" kern="0" spc="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71755" indent="3175" algn="l" rtl="0" eaLnBrk="0">
              <a:lnSpc>
                <a:spcPct val="119000"/>
              </a:lnSpc>
              <a:spcBef>
                <a:spcPts val="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Откройте для себя удобные инструменты, предоставляемые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такие как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Revoke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Manager, LP Center и другие.</a:t>
            </a:r>
            <a:endParaRPr lang="en-US" altLang="en-US" sz="9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135" y="1083945"/>
            <a:ext cx="1435100" cy="76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" y="1442720"/>
            <a:ext cx="1536700" cy="704850"/>
          </a:xfrm>
          <a:prstGeom prst="rect">
            <a:avLst/>
          </a:prstGeom>
        </p:spPr>
      </p:pic>
      <p:pic>
        <p:nvPicPr>
          <p:cNvPr id="6" name="图片 5" descr="Mark - Ligh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2" name="图片 1" descr="Frame 15978796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5" y="1083945"/>
            <a:ext cx="7388225" cy="3522980"/>
          </a:xfrm>
          <a:prstGeom prst="rect">
            <a:avLst/>
          </a:prstGeom>
        </p:spPr>
      </p:pic>
      <p:sp>
        <p:nvSpPr>
          <p:cNvPr id="170" name="textbox 170"/>
          <p:cNvSpPr/>
          <p:nvPr>
            <p:custDataLst>
              <p:tags r:id="rId6"/>
            </p:custDataLst>
          </p:nvPr>
        </p:nvSpPr>
        <p:spPr>
          <a:xfrm>
            <a:off x="318670" y="314442"/>
            <a:ext cx="2674620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Дорожная карта</a:t>
            </a:r>
            <a:endParaRPr lang="ru-RU" altLang="en-US" sz="2400" kern="0" spc="70" dirty="0">
              <a:ln w="9062" cap="flat" cmpd="sng">
                <a:solidFill>
                  <a:srgbClr val="79EFBD">
                    <a:alpha val="100000"/>
                  </a:srgbClr>
                </a:solidFill>
                <a:prstDash val="solid"/>
                <a:bevel/>
              </a:ln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9655" y="4074160"/>
            <a:ext cx="1452245" cy="768350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 rot="960000">
            <a:off x="6312535" y="1170305"/>
            <a:ext cx="1928495" cy="2730500"/>
          </a:xfrm>
          <a:prstGeom prst="roundRect">
            <a:avLst/>
          </a:prstGeom>
          <a:gradFill>
            <a:gsLst>
              <a:gs pos="38000">
                <a:srgbClr val="638BD6"/>
              </a:gs>
              <a:gs pos="14000">
                <a:srgbClr val="79EFBD"/>
              </a:gs>
              <a:gs pos="74000">
                <a:srgbClr val="4D27E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5" y="401955"/>
            <a:ext cx="1447800" cy="3619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" y="1275080"/>
            <a:ext cx="1447800" cy="361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3286"/>
          <a:stretch>
            <a:fillRect/>
          </a:stretch>
        </p:blipFill>
        <p:spPr>
          <a:xfrm>
            <a:off x="763905" y="3399155"/>
            <a:ext cx="1698625" cy="523240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pic>
        <p:nvPicPr>
          <p:cNvPr id="4" name="图片 3" descr="Solana-Crypto-Logo-PNG-Image"/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6725920" y="914400"/>
            <a:ext cx="879475" cy="164465"/>
          </a:xfrm>
          <a:prstGeom prst="rect">
            <a:avLst/>
          </a:prstGeom>
        </p:spPr>
      </p:pic>
      <p:pic>
        <p:nvPicPr>
          <p:cNvPr id="6" name="图片 5" descr="near-protocol-logo_freelogovectors.net_"/>
          <p:cNvPicPr>
            <a:picLocks noChangeAspect="1"/>
          </p:cNvPicPr>
          <p:nvPr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6737985" y="1174115"/>
            <a:ext cx="666115" cy="1765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0">
            <a:off x="6723380" y="642620"/>
            <a:ext cx="1042708" cy="225137"/>
            <a:chOff x="9087" y="2869"/>
            <a:chExt cx="3009" cy="649"/>
          </a:xfrm>
        </p:grpSpPr>
        <p:pic>
          <p:nvPicPr>
            <p:cNvPr id="7" name="图片 6" descr="bnb-chain-logo"/>
            <p:cNvPicPr>
              <a:picLocks noChangeAspect="1"/>
            </p:cNvPicPr>
            <p:nvPr/>
          </p:nvPicPr>
          <p:blipFill>
            <a:blip r:embed="rId7">
              <a:lum bright="100000"/>
            </a:blip>
            <a:srcRect l="36722" r="36722" b="42260"/>
            <a:stretch>
              <a:fillRect/>
            </a:stretch>
          </p:blipFill>
          <p:spPr>
            <a:xfrm>
              <a:off x="9087" y="2869"/>
              <a:ext cx="640" cy="649"/>
            </a:xfrm>
            <a:prstGeom prst="rect">
              <a:avLst/>
            </a:prstGeom>
          </p:spPr>
        </p:pic>
        <p:pic>
          <p:nvPicPr>
            <p:cNvPr id="8" name="图片 7" descr="bnb-chain-logo"/>
            <p:cNvPicPr>
              <a:picLocks noChangeAspect="1"/>
            </p:cNvPicPr>
            <p:nvPr/>
          </p:nvPicPr>
          <p:blipFill>
            <a:blip r:embed="rId7">
              <a:lum bright="100000"/>
            </a:blip>
            <a:srcRect t="70996"/>
            <a:stretch>
              <a:fillRect/>
            </a:stretch>
          </p:blipFill>
          <p:spPr>
            <a:xfrm>
              <a:off x="9805" y="3030"/>
              <a:ext cx="2291" cy="309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6725920" y="1395730"/>
            <a:ext cx="1242060" cy="238760"/>
            <a:chOff x="10056" y="3408"/>
            <a:chExt cx="1956" cy="376"/>
          </a:xfrm>
        </p:grpSpPr>
        <p:pic>
          <p:nvPicPr>
            <p:cNvPr id="5" name="图片 4" descr="628692ef60aae304a6b31b36_avalanche-logo"/>
            <p:cNvPicPr>
              <a:picLocks noChangeAspect="1"/>
            </p:cNvPicPr>
            <p:nvPr/>
          </p:nvPicPr>
          <p:blipFill>
            <a:blip r:embed="rId8">
              <a:lum bright="10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06" y="3522"/>
              <a:ext cx="1506" cy="147"/>
            </a:xfrm>
            <a:prstGeom prst="rect">
              <a:avLst/>
            </a:prstGeom>
          </p:spPr>
        </p:pic>
        <p:pic>
          <p:nvPicPr>
            <p:cNvPr id="11" name="图片 10" descr="628692ef405f676b64a3fd20_avalanche-iso"/>
            <p:cNvPicPr>
              <a:picLocks noChangeAspect="1"/>
            </p:cNvPicPr>
            <p:nvPr/>
          </p:nvPicPr>
          <p:blipFill>
            <a:blip r:embed="rId10">
              <a:lum bright="10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56" y="3408"/>
              <a:ext cx="376" cy="37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6758305" y="1729740"/>
            <a:ext cx="823595" cy="147320"/>
            <a:chOff x="10107" y="3957"/>
            <a:chExt cx="1297" cy="232"/>
          </a:xfrm>
        </p:grpSpPr>
        <p:pic>
          <p:nvPicPr>
            <p:cNvPr id="15" name="图片 14" descr="topbar-nervos-logo"/>
            <p:cNvPicPr>
              <a:picLocks noChangeAspect="1"/>
            </p:cNvPicPr>
            <p:nvPr/>
          </p:nvPicPr>
          <p:blipFill>
            <a:blip r:embed="rId12">
              <a:lum bright="10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43" y="3966"/>
              <a:ext cx="961" cy="167"/>
            </a:xfrm>
            <a:prstGeom prst="rect">
              <a:avLst/>
            </a:prstGeom>
          </p:spPr>
        </p:pic>
        <p:pic>
          <p:nvPicPr>
            <p:cNvPr id="16" name="图片 15" descr="xig_PnCw_400x400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100000"/>
            </a:blip>
            <a:srcRect l="23550" t="24575" r="23825" b="24425"/>
            <a:stretch>
              <a:fillRect/>
            </a:stretch>
          </p:blipFill>
          <p:spPr>
            <a:xfrm>
              <a:off x="10107" y="3957"/>
              <a:ext cx="239" cy="232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04920" y="525780"/>
            <a:ext cx="142875" cy="113665"/>
          </a:xfrm>
          <a:prstGeom prst="rect">
            <a:avLst/>
          </a:prstGeom>
        </p:spPr>
      </p:pic>
      <p:pic>
        <p:nvPicPr>
          <p:cNvPr id="13" name="图片 12" descr="Cardano-Logo"/>
          <p:cNvPicPr>
            <a:picLocks noChangeAspect="1"/>
          </p:cNvPicPr>
          <p:nvPr/>
        </p:nvPicPr>
        <p:blipFill>
          <a:blip r:embed="rId16">
            <a:lum bright="100000"/>
          </a:blip>
          <a:srcRect t="30960" b="29572"/>
          <a:stretch>
            <a:fillRect/>
          </a:stretch>
        </p:blipFill>
        <p:spPr>
          <a:xfrm>
            <a:off x="6713220" y="1940560"/>
            <a:ext cx="1035050" cy="229870"/>
          </a:xfrm>
          <a:prstGeom prst="rect">
            <a:avLst/>
          </a:prstGeom>
        </p:spPr>
      </p:pic>
      <p:pic>
        <p:nvPicPr>
          <p:cNvPr id="14" name="图片 13" descr="Polkadot_Logotype_color"/>
          <p:cNvPicPr>
            <a:picLocks noChangeAspect="1"/>
          </p:cNvPicPr>
          <p:nvPr/>
        </p:nvPicPr>
        <p:blipFill>
          <a:blip r:embed="rId17">
            <a:lum bright="100000"/>
          </a:blip>
          <a:srcRect l="11095" t="29545" b="27699"/>
          <a:stretch>
            <a:fillRect/>
          </a:stretch>
        </p:blipFill>
        <p:spPr>
          <a:xfrm>
            <a:off x="6725920" y="2233930"/>
            <a:ext cx="793750" cy="191135"/>
          </a:xfrm>
          <a:prstGeom prst="rect">
            <a:avLst/>
          </a:prstGeom>
        </p:spPr>
      </p:pic>
      <p:pic>
        <p:nvPicPr>
          <p:cNvPr id="19" name="图片 18" descr="Polygon logo"/>
          <p:cNvPicPr>
            <a:picLocks noChangeAspect="1"/>
          </p:cNvPicPr>
          <p:nvPr/>
        </p:nvPicPr>
        <p:blipFill>
          <a:blip r:embed="rId18">
            <a:lum bright="100000"/>
          </a:blip>
          <a:stretch>
            <a:fillRect/>
          </a:stretch>
        </p:blipFill>
        <p:spPr>
          <a:xfrm>
            <a:off x="6725920" y="2488565"/>
            <a:ext cx="847090" cy="186690"/>
          </a:xfrm>
          <a:prstGeom prst="rect">
            <a:avLst/>
          </a:prstGeom>
        </p:spPr>
      </p:pic>
      <p:pic>
        <p:nvPicPr>
          <p:cNvPr id="20" name="图片 19" descr="Cosmos-Crypto-Logo-PNG-Photo"/>
          <p:cNvPicPr>
            <a:picLocks noChangeAspect="1"/>
          </p:cNvPicPr>
          <p:nvPr/>
        </p:nvPicPr>
        <p:blipFill>
          <a:blip r:embed="rId19">
            <a:lum bright="100000"/>
          </a:blip>
          <a:srcRect l="16618" t="35174" r="18796" b="42832"/>
          <a:stretch>
            <a:fillRect/>
          </a:stretch>
        </p:blipFill>
        <p:spPr>
          <a:xfrm>
            <a:off x="6725920" y="2738755"/>
            <a:ext cx="868045" cy="164465"/>
          </a:xfrm>
          <a:prstGeom prst="rect">
            <a:avLst/>
          </a:prstGeom>
        </p:spPr>
      </p:pic>
      <p:pic>
        <p:nvPicPr>
          <p:cNvPr id="24" name="图片 23" descr="Harmony-Logo"/>
          <p:cNvPicPr>
            <a:picLocks noChangeAspect="1"/>
          </p:cNvPicPr>
          <p:nvPr/>
        </p:nvPicPr>
        <p:blipFill>
          <a:blip r:embed="rId20">
            <a:lum bright="100000"/>
          </a:blip>
          <a:stretch>
            <a:fillRect/>
          </a:stretch>
        </p:blipFill>
        <p:spPr>
          <a:xfrm>
            <a:off x="6689725" y="3237865"/>
            <a:ext cx="937895" cy="271780"/>
          </a:xfrm>
          <a:prstGeom prst="rect">
            <a:avLst/>
          </a:prstGeom>
        </p:spPr>
      </p:pic>
      <p:pic>
        <p:nvPicPr>
          <p:cNvPr id="25" name="图片 24" descr="Fantom-Crypto-Logo-PNG-Pic"/>
          <p:cNvPicPr>
            <a:picLocks noChangeAspect="1"/>
          </p:cNvPicPr>
          <p:nvPr/>
        </p:nvPicPr>
        <p:blipFill>
          <a:blip r:embed="rId21">
            <a:lum bright="100000"/>
          </a:blip>
          <a:srcRect l="13381" t="20587" r="21893" b="50587"/>
          <a:stretch>
            <a:fillRect/>
          </a:stretch>
        </p:blipFill>
        <p:spPr>
          <a:xfrm>
            <a:off x="6725920" y="2966720"/>
            <a:ext cx="846455" cy="207645"/>
          </a:xfrm>
          <a:prstGeom prst="rect">
            <a:avLst/>
          </a:prstGeom>
        </p:spPr>
      </p:pic>
      <p:pic>
        <p:nvPicPr>
          <p:cNvPr id="27" name="图片 26" descr="img2"/>
          <p:cNvPicPr>
            <a:picLocks noChangeAspect="1"/>
          </p:cNvPicPr>
          <p:nvPr/>
        </p:nvPicPr>
        <p:blipFill>
          <a:blip r:embed="rId22">
            <a:lum bright="100000"/>
          </a:blip>
          <a:srcRect l="27359" t="28264" r="28605" b="28819"/>
          <a:stretch>
            <a:fillRect/>
          </a:stretch>
        </p:blipFill>
        <p:spPr>
          <a:xfrm>
            <a:off x="6725920" y="3573145"/>
            <a:ext cx="494030" cy="205740"/>
          </a:xfrm>
          <a:prstGeom prst="rect">
            <a:avLst/>
          </a:prstGeom>
        </p:spPr>
      </p:pic>
      <p:pic>
        <p:nvPicPr>
          <p:cNvPr id="28" name="图片 27" descr="celo-02"/>
          <p:cNvPicPr>
            <a:picLocks noChangeAspect="1"/>
          </p:cNvPicPr>
          <p:nvPr/>
        </p:nvPicPr>
        <p:blipFill>
          <a:blip r:embed="rId23">
            <a:lum bright="100000"/>
          </a:blip>
          <a:stretch>
            <a:fillRect/>
          </a:stretch>
        </p:blipFill>
        <p:spPr>
          <a:xfrm>
            <a:off x="6725920" y="3842385"/>
            <a:ext cx="666750" cy="20066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635115" y="4299585"/>
            <a:ext cx="716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800">
                <a:solidFill>
                  <a:schemeClr val="bg1"/>
                </a:solidFill>
                <a:latin typeface="Alibaba Sans" panose="020B0503020203040204" charset="0"/>
                <a:cs typeface="Alibaba Sans" panose="020B0503020203040204" charset="0"/>
                <a:sym typeface="+mn-ea"/>
              </a:rPr>
              <a:t>... ... </a:t>
            </a:r>
            <a:endParaRPr lang="en-US" altLang="zh-CN" sz="1800">
              <a:solidFill>
                <a:schemeClr val="bg1"/>
              </a:solidFill>
              <a:latin typeface="Alibaba Sans" panose="020B0503020203040204" charset="0"/>
              <a:cs typeface="Alibaba Sans" panose="020B0503020203040204" charset="0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34680" y="3721100"/>
            <a:ext cx="146050" cy="1377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78575" y="1465580"/>
            <a:ext cx="146050" cy="13779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52155" y="3416935"/>
            <a:ext cx="183515" cy="173355"/>
          </a:xfrm>
          <a:prstGeom prst="rect">
            <a:avLst/>
          </a:prstGeom>
        </p:spPr>
      </p:pic>
      <p:pic>
        <p:nvPicPr>
          <p:cNvPr id="37" name="图片 36" descr="cronos_explorer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44335" y="4106545"/>
            <a:ext cx="863600" cy="241935"/>
          </a:xfrm>
          <a:prstGeom prst="rect">
            <a:avLst/>
          </a:prstGeom>
        </p:spPr>
      </p:pic>
      <p:sp>
        <p:nvSpPr>
          <p:cNvPr id="178" name="textbox 178"/>
          <p:cNvSpPr/>
          <p:nvPr>
            <p:custDataLst>
              <p:tags r:id="rId26"/>
            </p:custDataLst>
          </p:nvPr>
        </p:nvSpPr>
        <p:spPr>
          <a:xfrm>
            <a:off x="508635" y="1336040"/>
            <a:ext cx="6056630" cy="275907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20320" algn="l" rtl="0" eaLnBrk="0">
              <a:lnSpc>
                <a:spcPct val="85000"/>
              </a:lnSpc>
            </a:pPr>
            <a:r>
              <a:rPr lang="ru-RU" sz="1400" b="1" kern="0" spc="-10" dirty="0" err="1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400" b="1" kern="0" spc="-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как мост для входа пользователей в публичные сети</a:t>
            </a:r>
            <a:endParaRPr lang="ru-RU" sz="1400" b="1" kern="0" spc="-10" dirty="0">
              <a:solidFill>
                <a:srgbClr val="79EFBD">
                  <a:alpha val="100000"/>
                </a:srgbClr>
              </a:solidFill>
              <a:latin typeface="Alibaba Sans"/>
              <a:ea typeface="Alibaba Sans"/>
              <a:cs typeface="Alibaba Sans"/>
            </a:endParaRPr>
          </a:p>
          <a:p>
            <a:pPr marL="20955" algn="l" rtl="0" eaLnBrk="0">
              <a:lnSpc>
                <a:spcPts val="1100"/>
              </a:lnSpc>
              <a:spcBef>
                <a:spcPts val="36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4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900" kern="0" spc="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обеспечивает всестороннюю поддержку кошельков наших </a:t>
            </a:r>
            <a:r>
              <a:rPr lang="ru-RU" sz="900" kern="0" spc="4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блокчейн</a:t>
            </a:r>
            <a:r>
              <a:rPr lang="ru-RU" sz="900" kern="0" spc="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-партнеров, включая их основные сети, нативные монеты, стандарты токенов, децентрализованные приложения и стандарты NFT.</a:t>
            </a:r>
            <a:endParaRPr lang="en-US" sz="900" kern="0" spc="4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20955" algn="l" rtl="0" eaLnBrk="0">
              <a:lnSpc>
                <a:spcPts val="1100"/>
              </a:lnSpc>
              <a:spcBef>
                <a:spcPts val="36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Кроме того, мы предлагаем полный набор образовательного контента, ориентирующего пользователей в этих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блокчейн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-экосистемах и для обеспечения безопасности их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криптоактивов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.</a:t>
            </a:r>
            <a:endParaRPr lang="en-US" sz="900" kern="0" spc="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20955" algn="l" rtl="0" eaLnBrk="0">
              <a:lnSpc>
                <a:spcPts val="1100"/>
              </a:lnSpc>
              <a:spcBef>
                <a:spcPts val="36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также сотрудничает с </a:t>
            </a:r>
            <a:r>
              <a:rPr lang="ru-RU" sz="900" kern="0" spc="3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блокчейн</a:t>
            </a:r>
            <a:r>
              <a:rPr lang="ru-RU" sz="900" kern="0" spc="3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-фондами, поддерживая их проекты на ранних стадиях развития.</a:t>
            </a:r>
            <a:endParaRPr lang="en-US" sz="900" kern="0" spc="3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20955" algn="l" rtl="0" eaLnBrk="0">
              <a:lnSpc>
                <a:spcPts val="1100"/>
              </a:lnSpc>
              <a:spcBef>
                <a:spcPts val="360"/>
              </a:spcBef>
            </a:pPr>
            <a:endParaRPr lang="en-US" altLang="en-US" sz="1000" dirty="0"/>
          </a:p>
          <a:p>
            <a:pPr marL="20320" algn="l" rtl="0" eaLnBrk="0">
              <a:lnSpc>
                <a:spcPct val="85000"/>
              </a:lnSpc>
              <a:spcBef>
                <a:spcPts val="425"/>
              </a:spcBef>
            </a:pPr>
            <a:r>
              <a:rPr lang="ru-RU" sz="1400" b="1" kern="0" spc="0" dirty="0" err="1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400" b="1" kern="0" spc="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как шлюз для приобретения проектов пользователями</a:t>
            </a:r>
            <a:endParaRPr lang="ru-RU" sz="1400" b="1" kern="0" spc="0" dirty="0">
              <a:solidFill>
                <a:srgbClr val="79EFBD">
                  <a:alpha val="100000"/>
                </a:srgbClr>
              </a:solidFill>
              <a:latin typeface="Alibaba Sans"/>
              <a:ea typeface="Alibaba Sans"/>
              <a:cs typeface="Alibaba Sans"/>
            </a:endParaRPr>
          </a:p>
          <a:p>
            <a:pPr marL="17145" indent="3175" algn="l" rtl="0" eaLnBrk="0">
              <a:lnSpc>
                <a:spcPct val="124000"/>
              </a:lnSpc>
              <a:spcBef>
                <a:spcPts val="35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Благодаря большой и активной пользовательской базе </a:t>
            </a:r>
            <a:r>
              <a:rPr lang="ru-RU" sz="9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SafePal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стал одной из самых влиятельных платформ по привлечению пользователей для </a:t>
            </a:r>
            <a:r>
              <a:rPr lang="ru-RU" sz="9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блокчейн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-проектов с целью обучения, приобретения и конвертации реальных и качественных пользователей криптовалют.</a:t>
            </a:r>
            <a:endParaRPr lang="en-US" sz="9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17145" indent="3175" algn="l" rtl="0" eaLnBrk="0">
              <a:lnSpc>
                <a:spcPct val="124000"/>
              </a:lnSpc>
              <a:spcBef>
                <a:spcPts val="350"/>
              </a:spcBef>
            </a:pPr>
            <a:r>
              <a:rPr lang="en-US" altLang="zh-CN" sz="9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ingdings" panose="05000000000000000000" charset="0"/>
              </a:rPr>
              <a:t>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Мы провели успешные </a:t>
            </a:r>
            <a:r>
              <a:rPr lang="ru-RU" sz="9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квестовые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кампании для более чем 30 проектов, охватывающих сегменты </a:t>
            </a:r>
            <a:r>
              <a:rPr lang="ru-RU" sz="9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DeFi</a:t>
            </a:r>
            <a:r>
              <a:rPr lang="ru-RU" sz="9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, NFT, DEX, CEX и другие.</a:t>
            </a:r>
            <a:endParaRPr lang="en-US" altLang="en-US" sz="900" dirty="0"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</p:txBody>
      </p:sp>
      <p:sp>
        <p:nvSpPr>
          <p:cNvPr id="180" name="textbox 180"/>
          <p:cNvSpPr/>
          <p:nvPr>
            <p:custDataLst>
              <p:tags r:id="rId27"/>
            </p:custDataLst>
          </p:nvPr>
        </p:nvSpPr>
        <p:spPr>
          <a:xfrm>
            <a:off x="394335" y="507365"/>
            <a:ext cx="5688965" cy="3930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895"/>
              </a:lnSpc>
            </a:pPr>
            <a:r>
              <a:rPr lang="en-US" altLang="ru-RU" sz="2400" kern="0" spc="50" dirty="0">
                <a:ln w="797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</a:t>
            </a:r>
            <a:r>
              <a:rPr lang="ru-RU" sz="2400" kern="0" spc="50" dirty="0">
                <a:ln w="797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Мы не ограничиваемся кошельком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9495"/>
            <a:ext cx="7607935" cy="279590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12" name="textbox 12"/>
          <p:cNvSpPr/>
          <p:nvPr>
            <p:custDataLst>
              <p:tags r:id="rId4"/>
            </p:custDataLst>
          </p:nvPr>
        </p:nvSpPr>
        <p:spPr>
          <a:xfrm>
            <a:off x="574420" y="1188720"/>
            <a:ext cx="7564119" cy="2152014"/>
          </a:xfrm>
          <a:prstGeom prst="rect">
            <a:avLst/>
          </a:prstGeom>
        </p:spPr>
        <p:txBody>
          <a:bodyPr vert="horz" wrap="square" lIns="0" tIns="0" rIns="0" bIns="0"/>
          <a:p>
            <a:pPr algn="just" rtl="0" eaLnBrk="0">
              <a:lnSpc>
                <a:spcPct val="77000"/>
              </a:lnSpc>
            </a:pPr>
            <a:endParaRPr lang="en-US" altLang="en-US" sz="100" dirty="0"/>
          </a:p>
          <a:p>
            <a:pPr marL="12700" indent="0" algn="just" rtl="0" eaLnBrk="0" fontAlgn="auto" latinLnBrk="0" hangingPunct="1">
              <a:lnSpc>
                <a:spcPct val="120000"/>
              </a:lnSpc>
            </a:pPr>
            <a:r>
              <a:rPr lang="en-US" sz="12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  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Белая книга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была опубликована и выпущена компанией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Wallet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исключительно в информационных целях и должна быть прочитана вместе с Условиями, если потенциальный покупатель планирует использовать какой-либо из продуктов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</a:t>
            </a:r>
            <a:endParaRPr lang="en-US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2700" indent="0" algn="just" rtl="0" eaLnBrk="0" fontAlgn="auto" latinLnBrk="0" hangingPunct="1">
              <a:lnSpc>
                <a:spcPct val="120000"/>
              </a:lnSpc>
            </a:pPr>
            <a:endParaRPr lang="en-US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2700" indent="0" algn="just" rtl="0" eaLnBrk="0" fontAlgn="auto" latinLnBrk="0" hangingPunct="1">
              <a:lnSpc>
                <a:spcPct val="120000"/>
              </a:lnSpc>
            </a:pPr>
            <a:r>
              <a:rPr lang="en-US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  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Настоящая "Белая книга" является рабочим документом и может быть изменена или содержать ошибки. Любая покупка или использование услуг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создает обязательное арбитражное соглашение между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пользователем/покупателем, как указано в Условиях. Настоящий документ не является проспектом эмиссии для целей [Директивы 2003/71/EEC и изменяющей ее Директивы 2010/73/EU] [Регламента (ЕС) 2017/1129], и не является предложением ценных бумаг или приглашением к инвестированию в ценные бумаги в любой юрисдикции. </a:t>
            </a:r>
            <a:endParaRPr lang="en-US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2700" indent="0" algn="just" rtl="0" eaLnBrk="0" fontAlgn="auto" latinLnBrk="0" hangingPunct="1">
              <a:lnSpc>
                <a:spcPct val="120000"/>
              </a:lnSpc>
            </a:pPr>
            <a:endParaRPr lang="en-US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2700" indent="0" algn="just" rtl="0" eaLnBrk="0" fontAlgn="auto" latinLnBrk="0" hangingPunct="1">
              <a:lnSpc>
                <a:spcPct val="120000"/>
              </a:lnSpc>
            </a:pPr>
            <a:r>
              <a:rPr lang="en-US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  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Цель данного документа - предоставить потенциальным покупателям информацию об экосистеме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чтобы покупатели могли самостоятельно принять решение о том, стоит ли им приобретать токены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использовать любой из продуктов экосистемы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14" name="textbox 14"/>
          <p:cNvSpPr/>
          <p:nvPr>
            <p:custDataLst>
              <p:tags r:id="rId5"/>
            </p:custDataLst>
          </p:nvPr>
        </p:nvSpPr>
        <p:spPr>
          <a:xfrm>
            <a:off x="420942" y="509617"/>
            <a:ext cx="6155704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ru-RU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Отказ от ответственности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224"/>
          <p:cNvSpPr/>
          <p:nvPr>
            <p:custDataLst>
              <p:tags r:id="rId1"/>
            </p:custDataLst>
          </p:nvPr>
        </p:nvSpPr>
        <p:spPr>
          <a:xfrm>
            <a:off x="2847207" y="2004669"/>
            <a:ext cx="3450590" cy="73279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365250" algn="l" rtl="0" eaLnBrk="0">
              <a:lnSpc>
                <a:spcPct val="87000"/>
              </a:lnSpc>
            </a:pPr>
            <a:r>
              <a:rPr sz="3300" kern="0" spc="-150" dirty="0">
                <a:ln w="13075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</a:t>
            </a:r>
            <a:endParaRPr lang="en-US" altLang="en-US" sz="33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algn="l" rtl="0" eaLnBrk="0">
              <a:lnSpc>
                <a:spcPct val="115000"/>
              </a:lnSpc>
            </a:pPr>
            <a:endParaRPr lang="en-US" altLang="en-US" sz="600" dirty="0"/>
          </a:p>
          <a:p>
            <a:pPr marL="12700" algn="ctr" rtl="0" eaLnBrk="0">
              <a:lnSpc>
                <a:spcPts val="1310"/>
              </a:lnSpc>
            </a:pPr>
            <a:r>
              <a:rPr lang="ru-RU" sz="900" kern="0" spc="70" dirty="0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Двигатель, питающий всю экосистему </a:t>
            </a:r>
            <a:r>
              <a:rPr lang="ru-RU" sz="900" kern="0" spc="70" dirty="0" err="1"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SafePal</a:t>
            </a:r>
            <a:endParaRPr lang="ru-RU" sz="900" kern="0" spc="70" dirty="0">
              <a:solidFill>
                <a:srgbClr val="0D0B33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83155" y="4094480"/>
            <a:ext cx="533400" cy="469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26530" y="4329430"/>
            <a:ext cx="533400" cy="234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980" y="1071880"/>
            <a:ext cx="1797685" cy="549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35" y="1017905"/>
            <a:ext cx="1404620" cy="890905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30" name="textbox 230"/>
          <p:cNvSpPr/>
          <p:nvPr>
            <p:custDataLst>
              <p:tags r:id="rId8"/>
            </p:custDataLst>
          </p:nvPr>
        </p:nvSpPr>
        <p:spPr>
          <a:xfrm>
            <a:off x="607894" y="1231023"/>
            <a:ext cx="5068419" cy="197485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2000"/>
              </a:lnSpc>
            </a:pPr>
            <a:endParaRPr lang="en-US" altLang="en-US" sz="100" dirty="0"/>
          </a:p>
          <a:p>
            <a:pPr marL="18415" algn="just" rtl="0" eaLnBrk="0">
              <a:lnSpc>
                <a:spcPct val="103000"/>
              </a:lnSpc>
            </a:pP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- это сервисный токен, выпущенный на BNB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Chain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20" baseline="3000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1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Ethereum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20" baseline="3000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для обеспечения работы экосистемы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управления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коммьюнити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Общий объем его предложения составляет 500 млн. Из них 300 млн. приходится на сеть BNB, а оставшиеся 200 млн. - на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Ethereum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8 февраля 2021 года SFP был запущен как первый проект IEO на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Launchpad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в 2021 году </a:t>
            </a:r>
            <a:r>
              <a:rPr lang="ru-RU" sz="1200" kern="0" spc="-20" baseline="3000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3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8415" algn="just" rtl="0" eaLnBrk="0">
              <a:lnSpc>
                <a:spcPct val="103000"/>
              </a:lnSpc>
            </a:pPr>
            <a:endParaRPr lang="ru-RU" sz="12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8415" algn="just" rtl="0" eaLnBrk="0">
              <a:lnSpc>
                <a:spcPct val="103000"/>
              </a:lnSpc>
            </a:pP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На момент октября 2022 года SFP размещен на более чем 20 CEX и DEX, включая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PancakeSwap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Kucoin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Bybit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Bitget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MEXC, Gate.io,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Biswap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др. </a:t>
            </a:r>
            <a:r>
              <a:rPr lang="ru-RU" sz="1200" kern="0" spc="-20" baseline="3000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4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SFP также доступен для оплаты и оформления заказов на сайте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платформе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Pay </a:t>
            </a:r>
            <a:r>
              <a:rPr lang="ru-RU" sz="1200" kern="0" spc="-20" baseline="3000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5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232" name="textbox 232"/>
          <p:cNvSpPr/>
          <p:nvPr>
            <p:custDataLst>
              <p:tags r:id="rId9"/>
            </p:custDataLst>
          </p:nvPr>
        </p:nvSpPr>
        <p:spPr>
          <a:xfrm>
            <a:off x="697983" y="4094746"/>
            <a:ext cx="7551419" cy="793533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6510" algn="l" rtl="0" eaLnBrk="0">
              <a:lnSpc>
                <a:spcPct val="85000"/>
              </a:lnSpc>
            </a:pP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1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</a:t>
            </a:r>
            <a:r>
              <a:rPr sz="800" kern="0" spc="4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BNB</a:t>
            </a: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Chain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xplorer: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0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https://bscscan.com/token/0xd41fdb03ba84762dd66a0af1a6c8540ff1ba5dfb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5240" algn="l" rtl="0" eaLnBrk="0">
              <a:lnSpc>
                <a:spcPct val="85000"/>
              </a:lnSpc>
              <a:spcBef>
                <a:spcPts val="145"/>
              </a:spcBef>
            </a:pP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2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был частично мигрирован в сеть </a:t>
            </a:r>
            <a:r>
              <a:rPr lang="en-US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Eth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ereum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17 июля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2023.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Детали доступны по ссылке в блоге </a:t>
            </a:r>
            <a:r>
              <a:rPr sz="8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1"/>
              </a:rPr>
              <a:t>https://blog.safepal.com/greater-cross-chain-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1"/>
              </a:rPr>
              <a:t>interoperability-for-sfp-on-bep-20-and-erc-20/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8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8415" algn="l" rtl="0" eaLnBrk="0">
              <a:lnSpc>
                <a:spcPct val="85000"/>
              </a:lnSpc>
              <a:spcBef>
                <a:spcPts val="145"/>
              </a:spcBef>
            </a:pP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Посмотреть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SFP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</a:t>
            </a: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EtherScan: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2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https://etherscan.i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2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o/token/0x12e2b8033420270db2f3b328e32370cb5b2ca134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6510" algn="l" rtl="0" eaLnBrk="0">
              <a:lnSpc>
                <a:spcPct val="85000"/>
              </a:lnSpc>
              <a:spcBef>
                <a:spcPts val="145"/>
              </a:spcBef>
            </a:pP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3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был размещен как первый проект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IEO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на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800" kern="0" spc="6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</a:t>
            </a: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2021: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3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https://www.binance.com/en/support/announcement/3a599775d4474e299c3aed3455e12478/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2700" algn="l" rtl="0" eaLnBrk="0">
              <a:lnSpc>
                <a:spcPct val="85000"/>
              </a:lnSpc>
              <a:spcBef>
                <a:spcPts val="145"/>
              </a:spcBef>
            </a:pP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4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на</a:t>
            </a: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CoinMarketCap: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4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4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tps://coinmarketcap.com/currencies/safepal/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6510" algn="l" rtl="0" eaLnBrk="0">
              <a:lnSpc>
                <a:spcPct val="85000"/>
              </a:lnSpc>
              <a:spcBef>
                <a:spcPts val="145"/>
              </a:spcBef>
            </a:pP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5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доступен для оплаты в </a:t>
            </a:r>
            <a:r>
              <a:rPr sz="8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Binance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Pay: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  <a:hlinkClick r:id="rId15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https://pay.binance.com/en/merchant-stores?tab=featured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  <p:sp>
        <p:nvSpPr>
          <p:cNvPr id="236" name="textbox 236"/>
          <p:cNvSpPr/>
          <p:nvPr>
            <p:custDataLst>
              <p:tags r:id="rId16"/>
            </p:custDataLst>
          </p:nvPr>
        </p:nvSpPr>
        <p:spPr>
          <a:xfrm>
            <a:off x="520065" y="507365"/>
            <a:ext cx="2844800" cy="3930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895"/>
              </a:lnSpc>
            </a:pPr>
            <a:r>
              <a:rPr lang="ru-RU" sz="2400" kern="0" spc="30" dirty="0">
                <a:ln w="797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 токене</a:t>
            </a:r>
            <a:r>
              <a:rPr sz="2400" kern="0" spc="1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</a:t>
            </a:r>
            <a:r>
              <a:rPr sz="2400" kern="0" spc="30" dirty="0">
                <a:ln w="797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  <p:graphicFrame>
        <p:nvGraphicFramePr>
          <p:cNvPr id="234" name="table 234"/>
          <p:cNvGraphicFramePr>
            <a:graphicFrameLocks noGrp="1"/>
          </p:cNvGraphicFramePr>
          <p:nvPr>
            <p:custDataLst>
              <p:tags r:id="rId17"/>
            </p:custDataLst>
          </p:nvPr>
        </p:nvGraphicFramePr>
        <p:xfrm>
          <a:off x="6052820" y="1145540"/>
          <a:ext cx="2199639" cy="2201540"/>
        </p:xfrm>
        <a:graphic>
          <a:graphicData uri="http://schemas.openxmlformats.org/drawingml/2006/table">
            <a:tbl>
              <a:tblPr/>
              <a:tblGrid>
                <a:gridCol w="1716405"/>
                <a:gridCol w="483234"/>
              </a:tblGrid>
              <a:tr h="247650">
                <a:tc>
                  <a:txBody>
                    <a:bodyPr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500" dirty="0"/>
                    </a:p>
                    <a:p>
                      <a:pPr marL="106680" algn="l" rtl="0" eaLnBrk="0">
                        <a:lnSpc>
                          <a:spcPct val="91000"/>
                        </a:lnSpc>
                        <a:spcBef>
                          <a:spcPts val="0"/>
                        </a:spcBef>
                      </a:pPr>
                      <a:r>
                        <a:rPr lang="ru-RU"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Резерв фонда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500" dirty="0"/>
                    </a:p>
                    <a:p>
                      <a:pPr marL="121920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20%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500" dirty="0"/>
                    </a:p>
                    <a:p>
                      <a:pPr marL="97155" algn="l" rtl="0" eaLnBrk="0">
                        <a:lnSpc>
                          <a:spcPct val="85000"/>
                        </a:lnSpc>
                      </a:pPr>
                      <a:r>
                        <a:rPr lang="ru-RU"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Команда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500" dirty="0"/>
                    </a:p>
                    <a:p>
                      <a:pPr marL="121920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20%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4">
                <a:tc>
                  <a:txBody>
                    <a:bodyPr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500" dirty="0"/>
                    </a:p>
                    <a:p>
                      <a:pPr marL="104140" algn="l" rtl="0" eaLnBrk="0">
                        <a:lnSpc>
                          <a:spcPct val="93000"/>
                        </a:lnSpc>
                        <a:spcBef>
                          <a:spcPts val="5"/>
                        </a:spcBef>
                      </a:pPr>
                      <a:r>
                        <a:rPr lang="ru-RU"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Комьюнити</a:t>
                      </a:r>
                      <a:r>
                        <a:rPr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 </a:t>
                      </a:r>
                      <a:r>
                        <a:rPr lang="ru-RU"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и</a:t>
                      </a:r>
                      <a:r>
                        <a:rPr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 Aird</a:t>
                      </a:r>
                      <a:r>
                        <a:rPr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rop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500" dirty="0"/>
                    </a:p>
                    <a:p>
                      <a:pPr marL="127635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9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15%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9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500" dirty="0"/>
                    </a:p>
                    <a:p>
                      <a:pPr marL="106680" algn="l" rtl="0" eaLnBrk="0">
                        <a:lnSpc>
                          <a:spcPct val="93000"/>
                        </a:lnSpc>
                        <a:spcBef>
                          <a:spcPts val="5"/>
                        </a:spcBef>
                      </a:pPr>
                      <a:r>
                        <a:rPr lang="ru-RU"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Маркетинг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27635" algn="l" rtl="0" eaLnBrk="0">
                        <a:lnSpc>
                          <a:spcPct val="86000"/>
                        </a:lnSpc>
                      </a:pPr>
                      <a:r>
                        <a:rPr sz="9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15%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9">
                <a:tc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500" dirty="0"/>
                    </a:p>
                    <a:p>
                      <a:pPr marL="102235" algn="l" rtl="0" eaLnBrk="0">
                        <a:lnSpc>
                          <a:spcPct val="91000"/>
                        </a:lnSpc>
                      </a:pPr>
                      <a:r>
                        <a:rPr lang="ru-RU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Продажи для </a:t>
                      </a:r>
                      <a:r>
                        <a:rPr lang="en-US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Seed-</a:t>
                      </a:r>
                      <a:r>
                        <a:rPr lang="ru-RU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раунда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58115" algn="l" rtl="0" eaLnBrk="0">
                        <a:lnSpc>
                          <a:spcPct val="86000"/>
                        </a:lnSpc>
                      </a:pPr>
                      <a:r>
                        <a:rPr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2%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9">
                <a:tc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500" dirty="0"/>
                    </a:p>
                    <a:p>
                      <a:pPr marL="106680" algn="l" rtl="0" eaLnBrk="0">
                        <a:lnSpc>
                          <a:spcPct val="91000"/>
                        </a:lnSpc>
                      </a:pPr>
                      <a:r>
                        <a:rPr lang="ru-RU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Публичная продажа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27635" algn="l" rtl="0" eaLnBrk="0">
                        <a:lnSpc>
                          <a:spcPct val="86000"/>
                        </a:lnSpc>
                      </a:pPr>
                      <a:r>
                        <a:rPr sz="9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10%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500" dirty="0"/>
                    </a:p>
                    <a:p>
                      <a:pPr marL="106680" algn="l" rtl="0" eaLnBrk="0">
                        <a:lnSpc>
                          <a:spcPct val="91000"/>
                        </a:lnSpc>
                      </a:pPr>
                      <a:r>
                        <a:rPr lang="ru-RU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Частные продажи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54940" algn="l" rtl="0" eaLnBrk="0">
                        <a:lnSpc>
                          <a:spcPct val="86000"/>
                        </a:lnSpc>
                      </a:pPr>
                      <a:r>
                        <a:rPr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4%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9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500" dirty="0"/>
                    </a:p>
                    <a:p>
                      <a:pPr marL="102235" algn="l" rtl="0" eaLnBrk="0">
                        <a:lnSpc>
                          <a:spcPct val="93000"/>
                        </a:lnSpc>
                        <a:spcBef>
                          <a:spcPts val="5"/>
                        </a:spcBef>
                      </a:pPr>
                      <a:r>
                        <a:rPr lang="ru-RU"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Стратегические продажи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58115" algn="l" rtl="0" eaLnBrk="0">
                        <a:lnSpc>
                          <a:spcPct val="86000"/>
                        </a:lnSpc>
                      </a:pPr>
                      <a:r>
                        <a:rPr sz="9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9%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500" dirty="0"/>
                    </a:p>
                    <a:p>
                      <a:pPr marL="106680" algn="l" rtl="0" eaLnBrk="0">
                        <a:lnSpc>
                          <a:spcPct val="87000"/>
                        </a:lnSpc>
                        <a:spcBef>
                          <a:spcPts val="0"/>
                        </a:spcBef>
                      </a:pPr>
                      <a:r>
                        <a:rPr lang="ru-RU" sz="9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Экосистема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500" dirty="0"/>
                    </a:p>
                    <a:p>
                      <a:pPr marL="161925" algn="l" rtl="0" eaLnBrk="0">
                        <a:lnSpc>
                          <a:spcPct val="86000"/>
                        </a:lnSpc>
                      </a:pPr>
                      <a:r>
                        <a:rPr sz="9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libaba Sans"/>
                          <a:ea typeface="Alibaba Sans"/>
                          <a:cs typeface="Alibaba Sans"/>
                        </a:rPr>
                        <a:t>5%</a:t>
                      </a:r>
                      <a:endParaRPr lang="en-US" altLang="en-US" sz="9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ark - Light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42" name="textbox 242"/>
          <p:cNvSpPr/>
          <p:nvPr>
            <p:custDataLst>
              <p:tags r:id="rId3"/>
            </p:custDataLst>
          </p:nvPr>
        </p:nvSpPr>
        <p:spPr>
          <a:xfrm>
            <a:off x="405961" y="505693"/>
            <a:ext cx="8006080" cy="3215212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Ключевые особенности </a:t>
            </a:r>
            <a:r>
              <a:rPr lang="en-US"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algn="l" rtl="0" eaLnBrk="0">
              <a:lnSpc>
                <a:spcPct val="159000"/>
              </a:lnSpc>
            </a:pPr>
            <a:endParaRPr lang="en-US" altLang="en-US" sz="1000" dirty="0"/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altLang="en-US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ebdings" panose="05030102010509060703" charset="0"/>
              </a:rPr>
              <a:t></a:t>
            </a:r>
            <a:r>
              <a:rPr lang="en-US" b="1" kern="0" spc="-2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C</a:t>
            </a:r>
            <a:r>
              <a:rPr lang="ru-RU" b="1" kern="0" spc="-2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кидки</a:t>
            </a:r>
            <a:endParaRPr lang="ru-RU" sz="1300" b="1" kern="0" spc="-20" dirty="0">
              <a:solidFill>
                <a:srgbClr val="79EFBD">
                  <a:alpha val="100000"/>
                </a:srgbClr>
              </a:solidFill>
              <a:latin typeface="Alibaba Sans"/>
              <a:ea typeface="Alibaba Sans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Пользователи могут использовать SFP для получения скидок на продукты и услуги </a:t>
            </a:r>
            <a:r>
              <a:rPr lang="ru-RU" sz="1200" kern="0" spc="-2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но не ограничиваясь этим: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скидки при покупке аппаратных продуктов </a:t>
            </a:r>
            <a:r>
              <a:rPr lang="ru-RU" sz="1200" kern="0" spc="-2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включая кошельки и аксессуары </a:t>
            </a:r>
            <a:r>
              <a:rPr lang="ru-RU" sz="1200" kern="0" spc="-2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1</a:t>
            </a:r>
            <a:endParaRPr lang="ru-RU" sz="1200" kern="0" spc="-20" baseline="300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подачу заявок на включение в список новых </a:t>
            </a:r>
            <a:r>
              <a:rPr lang="ru-RU" sz="1200" kern="0" spc="-2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DApp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подачу заявок на включение в список новых токенов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ранжирование </a:t>
            </a:r>
            <a:r>
              <a:rPr lang="ru-RU" sz="1200" kern="0" spc="-2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DApp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в магазине </a:t>
            </a:r>
            <a:r>
              <a:rPr lang="ru-RU" sz="1200" kern="0" spc="-2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DApp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публикацию рекламных баннеров в приложении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создание индивидуальных аппаратных кошельков </a:t>
            </a:r>
            <a:r>
              <a:rPr lang="ru-RU" sz="1200" kern="0" spc="-2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</a:t>
            </a:r>
            <a:endParaRPr lang="ru-RU" sz="1200" kern="0" spc="-20" baseline="300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ts val="1700"/>
              </a:lnSpc>
              <a:spcBef>
                <a:spcPts val="395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2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плата за будущие услуги, такие как рынок коллекционных товаров</a:t>
            </a:r>
            <a:endParaRPr lang="ru-RU" sz="1200" kern="0" spc="-2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244" name="textbox 244"/>
          <p:cNvSpPr/>
          <p:nvPr>
            <p:custDataLst>
              <p:tags r:id="rId4"/>
            </p:custDataLst>
          </p:nvPr>
        </p:nvSpPr>
        <p:spPr>
          <a:xfrm>
            <a:off x="702945" y="4502150"/>
            <a:ext cx="7373620" cy="49911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3335" algn="l" rtl="0" eaLnBrk="0">
              <a:lnSpc>
                <a:spcPct val="85000"/>
              </a:lnSpc>
            </a:pP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1 Оплата заказов </a:t>
            </a:r>
            <a:r>
              <a:rPr lang="ru-RU" sz="800" kern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за 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SFP доступна на сайте </a:t>
            </a:r>
            <a:r>
              <a:rPr lang="ru-RU" sz="8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SafePal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 (с января 2022 года). Пользователи получают ограниченную скидку на продукты </a:t>
            </a:r>
            <a:r>
              <a:rPr lang="ru-RU" sz="8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SafePal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 в мини-программе в приложении </a:t>
            </a:r>
            <a:r>
              <a:rPr lang="ru-RU" sz="8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Binance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, оплачивая их с помощью SFP (доступно с октября 2022 года).    </a:t>
            </a:r>
            <a:endParaRPr lang="ru-RU" sz="8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5000"/>
              </a:lnSpc>
            </a:pP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2 Партнеры, заказывающие индивидуальные продукты </a:t>
            </a:r>
            <a:r>
              <a:rPr lang="ru-RU" sz="8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SafePal</a:t>
            </a:r>
            <a:r>
              <a:rPr lang="ru-RU"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, уже могут оплачивать их токенами SFP (доступно с января 2022 года).</a:t>
            </a:r>
            <a:endParaRPr lang="ru-RU" sz="8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3529330"/>
            <a:ext cx="762635" cy="582295"/>
          </a:xfrm>
          <a:prstGeom prst="rect">
            <a:avLst/>
          </a:prstGeom>
        </p:spPr>
      </p:pic>
      <p:pic>
        <p:nvPicPr>
          <p:cNvPr id="2" name="图片 1" descr="Mark - Ligh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50" name="textbox 250"/>
          <p:cNvSpPr/>
          <p:nvPr>
            <p:custDataLst>
              <p:tags r:id="rId4"/>
            </p:custDataLst>
          </p:nvPr>
        </p:nvSpPr>
        <p:spPr>
          <a:xfrm>
            <a:off x="405961" y="505692"/>
            <a:ext cx="8358211" cy="366805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Ключевые особенности </a:t>
            </a:r>
            <a:r>
              <a:rPr lang="en-US"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</a:t>
            </a:r>
            <a:endParaRPr lang="en-US" altLang="en-US" sz="2400" dirty="0"/>
          </a:p>
          <a:p>
            <a:pPr algn="l" rtl="0" eaLnBrk="0">
              <a:lnSpc>
                <a:spcPct val="156000"/>
              </a:lnSpc>
            </a:pPr>
            <a:r>
              <a:rPr lang="en-US" altLang="en-US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ebdings" panose="05030102010509060703" charset="0"/>
              </a:rPr>
              <a:t></a:t>
            </a:r>
            <a:r>
              <a:rPr lang="ru-RU" sz="1400" b="1" kern="0" spc="-7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 Управление активами</a:t>
            </a:r>
            <a:endParaRPr lang="ru-RU" sz="1400" b="1" kern="0" spc="-70" dirty="0"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313055" algn="l" rtl="0" eaLnBrk="0">
              <a:lnSpc>
                <a:spcPct val="87000"/>
              </a:lnSpc>
              <a:spcBef>
                <a:spcPts val="43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Пользователи </a:t>
            </a:r>
            <a:r>
              <a:rPr lang="ru-RU" sz="1200" kern="0" spc="-7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могут </a:t>
            </a:r>
            <a:r>
              <a:rPr lang="ru-RU" sz="1200" kern="0" spc="-7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стейкать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SFP для получения дополнительных процентов от программ </a:t>
            </a:r>
            <a:r>
              <a:rPr lang="ru-RU" sz="1200" kern="0" spc="-7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7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Earn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7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1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7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algn="l" rtl="0" eaLnBrk="0">
              <a:lnSpc>
                <a:spcPct val="87000"/>
              </a:lnSpc>
              <a:spcBef>
                <a:spcPts val="43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Пользователи могут легко обменять SFP на  монеты для оплаты комиссии сети с помощью функции “</a:t>
            </a:r>
            <a:r>
              <a:rPr lang="en-US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Gas Station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" в приложении </a:t>
            </a:r>
            <a:r>
              <a:rPr lang="ru-RU" sz="1200" kern="0" spc="-7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en-US" sz="1200" kern="0" spc="-7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</a:t>
            </a:r>
            <a:r>
              <a:rPr lang="ru-RU" sz="1200" kern="0" spc="-7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7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r>
              <a:rPr lang="en-US" altLang="en-US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ebdings" panose="05030102010509060703" charset="0"/>
              </a:rPr>
              <a:t></a:t>
            </a:r>
            <a:r>
              <a:rPr lang="ru-RU" sz="1400" b="1" kern="0" spc="-5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Эксклюзивные бонусы</a:t>
            </a:r>
            <a:endParaRPr lang="ru-RU" sz="1400" b="1" kern="0" spc="-50" dirty="0"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Владельцы токенов SFP имеют возможность:</a:t>
            </a:r>
            <a:endParaRPr lang="ru-RU" sz="1200" kern="0" spc="-5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пользоваться специальными купонами и привилегиями от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партнеров </a:t>
            </a:r>
            <a:r>
              <a:rPr lang="ru-RU" sz="1200" kern="0" spc="-5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3</a:t>
            </a:r>
            <a:endParaRPr lang="ru-RU" sz="1200" kern="0" spc="-50" baseline="300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пользоваться эксклюзивным доступом к программам, запущенным в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таким как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Wallet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Holder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Offering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Giftbox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</a:t>
            </a:r>
            <a:r>
              <a:rPr lang="ru-RU" sz="1200" kern="0" spc="-5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4</a:t>
            </a:r>
            <a:endParaRPr lang="ru-RU" sz="1200" kern="0" spc="-50" baseline="300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претендовать на специальные коллекционные предметы от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партнеров </a:t>
            </a:r>
            <a:r>
              <a:rPr lang="ru-RU" sz="1200" kern="0" spc="-50" baseline="3000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5</a:t>
            </a:r>
            <a:endParaRPr lang="ru-RU" sz="1200" kern="0" spc="-50" baseline="300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разблокировать эксклюзивные возможности продукта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такие как VIP-звание, пользовательский аватар, таблица лидеров в будущих обновлениях.</a:t>
            </a:r>
            <a:endParaRPr lang="en-US" altLang="en-US" sz="120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  <p:sp>
        <p:nvSpPr>
          <p:cNvPr id="252" name="textbox 252"/>
          <p:cNvSpPr/>
          <p:nvPr>
            <p:custDataLst>
              <p:tags r:id="rId5"/>
            </p:custDataLst>
          </p:nvPr>
        </p:nvSpPr>
        <p:spPr>
          <a:xfrm>
            <a:off x="752593" y="4410976"/>
            <a:ext cx="1501139" cy="597122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5240" indent="635" algn="l" rtl="0" eaLnBrk="0">
              <a:lnSpc>
                <a:spcPct val="100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1</a:t>
            </a:r>
            <a:r>
              <a:rPr sz="800" kern="0" spc="2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Доступно с октября </a:t>
            </a:r>
            <a:r>
              <a:rPr sz="8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2021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 </a:t>
            </a:r>
            <a:endParaRPr lang="ru-RU" sz="8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5240" indent="635" algn="l" rtl="0" eaLnBrk="0">
              <a:lnSpc>
                <a:spcPct val="100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2 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Доступно с июня </a:t>
            </a:r>
            <a:r>
              <a:rPr sz="8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2022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6510" algn="l" rtl="0" eaLnBrk="0">
              <a:lnSpc>
                <a:spcPct val="85000"/>
              </a:lnSpc>
              <a:spcBef>
                <a:spcPts val="5"/>
              </a:spcBef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3 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Доступно с июля 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2021</a:t>
            </a: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2700" algn="l" rtl="0" eaLnBrk="0">
              <a:lnSpc>
                <a:spcPct val="85000"/>
              </a:lnSpc>
              <a:spcBef>
                <a:spcPts val="145"/>
              </a:spcBef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4 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Доступно с марта </a:t>
            </a:r>
            <a:r>
              <a:rPr sz="8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2021</a:t>
            </a:r>
            <a:endParaRPr lang="ru-RU" sz="8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2700" eaLnBrk="0">
              <a:lnSpc>
                <a:spcPct val="85000"/>
              </a:lnSpc>
              <a:spcBef>
                <a:spcPts val="145"/>
              </a:spcBef>
            </a:pP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微软雅黑" panose="020B0503020204020204" charset="-122"/>
              </a:rPr>
              <a:t>5  </a:t>
            </a:r>
            <a:r>
              <a:rPr lang="ru-RU" sz="8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Доступно с марта </a:t>
            </a:r>
            <a:r>
              <a:rPr lang="ru-RU" sz="8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2021</a:t>
            </a:r>
            <a:endParaRPr lang="ru-RU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12700" algn="l" rtl="0" eaLnBrk="0">
              <a:lnSpc>
                <a:spcPct val="85000"/>
              </a:lnSpc>
              <a:spcBef>
                <a:spcPts val="145"/>
              </a:spcBef>
            </a:pPr>
            <a:endParaRPr lang="en-US" altLang="en-US" sz="8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ark - Light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58" name="textbox 258"/>
          <p:cNvSpPr/>
          <p:nvPr>
            <p:custDataLst>
              <p:tags r:id="rId3"/>
            </p:custDataLst>
          </p:nvPr>
        </p:nvSpPr>
        <p:spPr>
          <a:xfrm>
            <a:off x="405961" y="505693"/>
            <a:ext cx="8134984" cy="27720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Ключевые особенности </a:t>
            </a:r>
            <a:r>
              <a:rPr sz="2400" kern="0" spc="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</a:t>
            </a:r>
            <a:endParaRPr lang="en-US" altLang="en-US" sz="2400" dirty="0"/>
          </a:p>
          <a:p>
            <a:pPr algn="l" rtl="0" eaLnBrk="0">
              <a:lnSpc>
                <a:spcPct val="159000"/>
              </a:lnSpc>
            </a:pPr>
            <a:endParaRPr lang="en-US" altLang="en-US">
              <a:solidFill>
                <a:srgbClr val="79EFBD"/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  <a:sym typeface="Webdings" panose="05030102010509060703" charset="0"/>
            </a:endParaRPr>
          </a:p>
          <a:p>
            <a:pPr algn="l" rtl="0" eaLnBrk="0">
              <a:lnSpc>
                <a:spcPct val="159000"/>
              </a:lnSpc>
            </a:pPr>
            <a:r>
              <a:rPr lang="en-US" altLang="en-US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  <a:sym typeface="Webdings" panose="05030102010509060703" charset="0"/>
              </a:rPr>
              <a:t></a:t>
            </a:r>
            <a:r>
              <a:rPr lang="ru-RU" b="1" kern="0" spc="-5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 Thai" panose="020B0503020203040204" charset="-122"/>
              </a:rPr>
              <a:t>Экосистема</a:t>
            </a:r>
            <a:endParaRPr lang="ru-RU" b="1" kern="0" spc="-50" dirty="0"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 Thai" panose="020B0503020203040204" charset="-122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SFP станет ключевой движущей силой открытой платформы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предоставляющей аппаратные кошельки с открытым исходным кодом для индустрии, чтобы разработчики могли:</a:t>
            </a:r>
            <a:endParaRPr lang="ru-RU" sz="1200" kern="0" spc="-5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интегрировать протокол связи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QRcode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в свои системы (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Dapp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кошельки и т.д.), чтобы легко внедрить</a:t>
            </a:r>
            <a:endParaRPr lang="ru-RU" sz="1200" kern="0" spc="-5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безопасные и удобные решения для аппаратных кошельков</a:t>
            </a:r>
            <a:endParaRPr lang="ru-RU" sz="1200" kern="0" spc="-5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3055" indent="0" algn="l" rtl="0" eaLnBrk="0" fontAlgn="auto" latinLnBrk="0" hangingPunct="1">
              <a:lnSpc>
                <a:spcPct val="100000"/>
              </a:lnSpc>
              <a:spcBef>
                <a:spcPts val="400"/>
              </a:spcBef>
            </a:pPr>
            <a:r>
              <a:rPr lang="en-US" sz="1200">
                <a:solidFill>
                  <a:srgbClr val="79EFBD"/>
                </a:solidFill>
                <a:latin typeface="Alibaba Sans Thai" panose="020B0503020203040204" charset="-122"/>
                <a:ea typeface="Alibaba Sans Thai" panose="020B0503020203040204" charset="-122"/>
                <a:cs typeface="Alibaba Sans" panose="020B0503020203040204" charset="0"/>
                <a:sym typeface="+mn-ea"/>
              </a:rPr>
              <a:t>• 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Создавать пользовательские приложения на базе аппаратной архитектуры </a:t>
            </a:r>
            <a:r>
              <a:rPr lang="ru-RU" sz="1200" kern="0" spc="-50" dirty="0" err="1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50" dirty="0">
                <a:solidFill>
                  <a:schemeClr val="bg1"/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 использовать решения в различных пользовательских сценариях, таких как F2U</a:t>
            </a:r>
            <a:endParaRPr lang="ru-RU" sz="1200" kern="0" spc="-50" dirty="0">
              <a:solidFill>
                <a:schemeClr val="bg1"/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box 264"/>
          <p:cNvSpPr/>
          <p:nvPr>
            <p:custDataLst>
              <p:tags r:id="rId1"/>
            </p:custDataLst>
          </p:nvPr>
        </p:nvSpPr>
        <p:spPr>
          <a:xfrm>
            <a:off x="639445" y="1653540"/>
            <a:ext cx="7827645" cy="1117600"/>
          </a:xfrm>
          <a:prstGeom prst="rect">
            <a:avLst/>
          </a:prstGeom>
        </p:spPr>
        <p:txBody>
          <a:bodyPr vert="horz" wrap="square" lIns="0" tIns="0" rIns="0" bIns="0"/>
          <a:p>
            <a:pPr marL="1152525" indent="-1139825" algn="ctr" rtl="0" eaLnBrk="0">
              <a:lnSpc>
                <a:spcPct val="106000"/>
              </a:lnSpc>
            </a:pPr>
            <a:r>
              <a:rPr lang="ru-RU" sz="2400" kern="0" spc="50" dirty="0">
                <a:ln w="11641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SFP станет основным элементом, вплетенным в </a:t>
            </a:r>
            <a:endParaRPr lang="ru-RU" sz="2400" kern="0" spc="50" dirty="0">
              <a:ln w="11641" cap="flat" cmpd="sng">
                <a:solidFill>
                  <a:srgbClr val="0D0B33">
                    <a:alpha val="100000"/>
                  </a:srgbClr>
                </a:solidFill>
                <a:prstDash val="solid"/>
                <a:bevel/>
              </a:ln>
              <a:solidFill>
                <a:srgbClr val="0D0B33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  <a:p>
            <a:pPr marL="1152525" indent="-1139825" algn="ctr" rtl="0" eaLnBrk="0">
              <a:lnSpc>
                <a:spcPct val="106000"/>
              </a:lnSpc>
            </a:pPr>
            <a:r>
              <a:rPr lang="ru-RU" sz="2400" kern="0" spc="50" dirty="0">
                <a:ln w="11641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Ваш </a:t>
            </a:r>
            <a:r>
              <a:rPr lang="en-US" sz="2400" kern="0" spc="50" dirty="0" err="1">
                <a:ln w="11641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SafePal</a:t>
            </a:r>
            <a:r>
              <a:rPr lang="ru-RU" sz="2400" kern="0" spc="50" dirty="0">
                <a:ln w="11641" cap="flat" cmpd="sng">
                  <a:solidFill>
                    <a:srgbClr val="0D0B33">
                      <a:alpha val="100000"/>
                    </a:srgbClr>
                  </a:solidFill>
                  <a:prstDash val="solid"/>
                  <a:bevel/>
                </a:ln>
                <a:solidFill>
                  <a:srgbClr val="0D0B33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 опыт.</a:t>
            </a:r>
            <a:endParaRPr lang="ru-RU" sz="2400" kern="0" spc="50" dirty="0">
              <a:ln w="11641" cap="flat" cmpd="sng">
                <a:solidFill>
                  <a:srgbClr val="0D0B33">
                    <a:alpha val="100000"/>
                  </a:srgbClr>
                </a:solidFill>
                <a:prstDash val="solid"/>
                <a:bevel/>
              </a:ln>
              <a:solidFill>
                <a:srgbClr val="0D0B33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afet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0" y="862330"/>
            <a:ext cx="2971800" cy="2880995"/>
          </a:xfrm>
          <a:prstGeom prst="rect">
            <a:avLst/>
          </a:prstGeom>
        </p:spPr>
      </p:pic>
      <p:pic>
        <p:nvPicPr>
          <p:cNvPr id="2" name="图片 1" descr="sfptoke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246630"/>
            <a:ext cx="2534285" cy="1782445"/>
          </a:xfrm>
          <a:prstGeom prst="rect">
            <a:avLst/>
          </a:prstGeom>
        </p:spPr>
      </p:pic>
      <p:pic>
        <p:nvPicPr>
          <p:cNvPr id="4" name="图片 3" descr="Full Logo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" y="3034665"/>
            <a:ext cx="2732405" cy="607060"/>
          </a:xfrm>
          <a:prstGeom prst="rect">
            <a:avLst/>
          </a:prstGeom>
        </p:spPr>
      </p:pic>
      <p:sp>
        <p:nvSpPr>
          <p:cNvPr id="274" name="textbox 274"/>
          <p:cNvSpPr/>
          <p:nvPr>
            <p:custDataLst>
              <p:tags r:id="rId4"/>
            </p:custDataLst>
          </p:nvPr>
        </p:nvSpPr>
        <p:spPr>
          <a:xfrm>
            <a:off x="703108" y="3821956"/>
            <a:ext cx="4586344" cy="28257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lang="ru-RU" sz="2000" b="1" kern="0" spc="-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Ваше собственное крипто-приключение</a:t>
            </a:r>
            <a:endParaRPr lang="en-US" altLang="en-US" sz="20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21715"/>
            <a:ext cx="7607935" cy="279590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0" name="textbox 20"/>
          <p:cNvSpPr/>
          <p:nvPr>
            <p:custDataLst>
              <p:tags r:id="rId4"/>
            </p:custDataLst>
          </p:nvPr>
        </p:nvSpPr>
        <p:spPr>
          <a:xfrm>
            <a:off x="574040" y="1173480"/>
            <a:ext cx="7805420" cy="2186940"/>
          </a:xfrm>
          <a:prstGeom prst="rect">
            <a:avLst/>
          </a:prstGeom>
        </p:spPr>
        <p:txBody>
          <a:bodyPr vert="horz" wrap="square" lIns="0" tIns="0" rIns="0" bIns="0"/>
          <a:p>
            <a:pPr algn="just" rtl="0" eaLnBrk="0">
              <a:lnSpc>
                <a:spcPct val="77000"/>
              </a:lnSpc>
            </a:pPr>
            <a:endParaRPr lang="en-US" altLang="en-US" sz="100" dirty="0"/>
          </a:p>
          <a:p>
            <a:pPr marL="13335" indent="0" algn="just" rtl="0" eaLnBrk="0" fontAlgn="auto" latinLnBrk="0" hangingPunct="1">
              <a:lnSpc>
                <a:spcPct val="120000"/>
              </a:lnSpc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 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Настоящая "Белая книга" не является предложением или приглашением, или любой другой продажей или покупкой акций, ценных бумаг или каких-либо активов. Любое владение SFP не предоставляет пользователю никаких прав в любой форме, включая, любые права собственности, интереса, прибыли, выкупа, собственности или интеллектуальной собственности, принятия решений или любые другие подобные права, например, любые права финансового или юридического характера, в корпорации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или ее аффилированных лиц. SFP может использоваться для управления протоколами и экосистемами, что не имеет никакого отношения к корпорации или ее аффилированным лицам.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3335" indent="0" algn="just" rtl="0" eaLnBrk="0" fontAlgn="auto" latinLnBrk="0" hangingPunct="1">
              <a:lnSpc>
                <a:spcPct val="120000"/>
              </a:lnSpc>
            </a:pP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3335" indent="0" algn="just" rtl="0" eaLnBrk="0" fontAlgn="auto" latinLnBrk="0" hangingPunct="1">
              <a:lnSpc>
                <a:spcPct val="120000"/>
              </a:lnSpc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  Пользователи из следующих стран или регионов не смогут принять участие в продаже токенов SFP: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13335" indent="0" algn="just" rtl="0" eaLnBrk="0" fontAlgn="auto" latinLnBrk="0" hangingPunct="1">
              <a:lnSpc>
                <a:spcPct val="120000"/>
              </a:lnSpc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Австралия, Беларусь, Китай, Демократическая Республика Конго, Куба, Ирак, Иран, Северная Корея, Судан, Сирия, Соединенные Штаты Америки и их территории (Американское Самоа, Гуам, Северные Марианские острова, Пуэрто-Рико и Виргинские острова США), Зимбабве.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22" name="textbox 22"/>
          <p:cNvSpPr/>
          <p:nvPr>
            <p:custDataLst>
              <p:tags r:id="rId5"/>
            </p:custDataLst>
          </p:nvPr>
        </p:nvSpPr>
        <p:spPr>
          <a:xfrm>
            <a:off x="421005" y="509905"/>
            <a:ext cx="4894580" cy="4432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eaLnBrk="0">
              <a:lnSpc>
                <a:spcPts val="3290"/>
              </a:lnSpc>
            </a:pPr>
            <a:r>
              <a:rPr lang="ru-RU" sz="2400" kern="0" spc="7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Отказ от ответственности</a:t>
            </a:r>
            <a:endParaRPr lang="ru-RU" altLang="en-US" sz="2400" kern="0" spc="70" dirty="0">
              <a:ln w="9062" cap="flat" cmpd="sng">
                <a:solidFill>
                  <a:srgbClr val="79EFBD">
                    <a:alpha val="100000"/>
                  </a:srgbClr>
                </a:solidFill>
                <a:prstDash val="solid"/>
                <a:bevel/>
              </a:ln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9495"/>
            <a:ext cx="7607935" cy="3304540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28" name="textbox 28"/>
          <p:cNvSpPr/>
          <p:nvPr>
            <p:custDataLst>
              <p:tags r:id="rId4"/>
            </p:custDataLst>
          </p:nvPr>
        </p:nvSpPr>
        <p:spPr>
          <a:xfrm>
            <a:off x="420942" y="401667"/>
            <a:ext cx="8188959" cy="39420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-5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Риски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27940" algn="just" rtl="0" eaLnBrk="0">
              <a:lnSpc>
                <a:spcPct val="84000"/>
              </a:lnSpc>
              <a:spcBef>
                <a:spcPts val="1060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   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Вы признаете и соглашаетесь с тем, что приобретение SFP, владение SFP и использование SFP для участия в Платформе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сопряжено с многочисленными рисками. В худшем случае это может привести к потере всего или части приобретенного SFP. ЕСЛИ ВЫ РЕШИЛИ ПРИОБРЕСТИ SFP, ВЫ ОДНОЗНАЧНО ПРИЗНАЕТЕ, ПРИНИМАЕТЕ И БЕРЕТЕ НА СЕБЯ СЛЕДУЮЩИЕ РИСКИ: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algn="l" rtl="0" eaLnBrk="0">
              <a:lnSpc>
                <a:spcPct val="131000"/>
              </a:lnSpc>
            </a:pP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41910" algn="l" rtl="0" eaLnBrk="0">
              <a:lnSpc>
                <a:spcPct val="85000"/>
              </a:lnSpc>
              <a:spcBef>
                <a:spcPts val="365"/>
              </a:spcBef>
            </a:pPr>
            <a:r>
              <a:rPr lang="ru-RU" sz="1200" b="1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1. Неопределенное регулирование и правоприменительные действия</a:t>
            </a:r>
            <a:endParaRPr lang="ru-RU" sz="1200" b="1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41910" algn="just" rtl="0" eaLnBrk="0">
              <a:lnSpc>
                <a:spcPct val="85000"/>
              </a:lnSpc>
              <a:spcBef>
                <a:spcPts val="365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Нормативно-правовой статус SFP и технологии распределенных реестров во многих юрисдикциях неясен или не урегулирован. Регулирование виртуальных валют стало основным объектом регулирования во всех ведущих странах мира. На сегодняшний день невозможно предсказать, как, когда и будут ли регулирующие органы применять существующие или создавать новые нормативные акты в отношении таких технологий и технологий распределенных вычислений.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41910" algn="just" rtl="0" eaLnBrk="0">
              <a:lnSpc>
                <a:spcPct val="85000"/>
              </a:lnSpc>
              <a:spcBef>
                <a:spcPts val="365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Невозможно предсказать, как и когда регулирующие органы могут применить существующие нормы или создать новые нормы в отношении таких технологий и их приложений, включая SFP и/или платформу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Действия регулирующих органов могут негативно повлиять на SFP и/или платформу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различными способами. Фонд, Дистрибьютор (или их соответствующие аффилированные лица) могут прекратить свою деятельность в той или иной юрисдикции в случае, если действия регулирующих органов или изменения в законодательстве или нормативных актах сделают незаконным ведение деятельности в такой юрисдикции или коммерчески нежелательным получение необходимого разрешения (разрешений) на ведение деятельности в данной юрисдикции. После консультаций с широким кругом юридических консультантов и постоянного анализа развития и правовой структуры виртуальных валют, к продаже SFP будет применяться осторожный подход. Поэтому при продаже токенов стратегия продажи может постоянно корректироваться, чтобы максимально избежать соответствующих юридических рисков.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0375" y="1077595"/>
            <a:ext cx="7607935" cy="279590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34" name="textbox 34"/>
          <p:cNvSpPr/>
          <p:nvPr>
            <p:custDataLst>
              <p:tags r:id="rId4"/>
            </p:custDataLst>
          </p:nvPr>
        </p:nvSpPr>
        <p:spPr>
          <a:xfrm>
            <a:off x="420942" y="509617"/>
            <a:ext cx="8093709" cy="354075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-5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Риски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34925" indent="0" algn="l" rtl="0" eaLnBrk="0" fontAlgn="auto" latinLnBrk="0" hangingPunct="1">
              <a:lnSpc>
                <a:spcPct val="100000"/>
              </a:lnSpc>
              <a:spcBef>
                <a:spcPts val="1045"/>
              </a:spcBef>
            </a:pPr>
            <a:r>
              <a:rPr lang="ru-RU" sz="1200" b="1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2. Раскрытие информации</a:t>
            </a:r>
            <a:endParaRPr lang="ru-RU" sz="1200" b="1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4925" indent="0" algn="just" rtl="0" eaLnBrk="0" fontAlgn="auto" latinLnBrk="0" hangingPunct="1">
              <a:lnSpc>
                <a:spcPct val="100000"/>
              </a:lnSpc>
              <a:spcBef>
                <a:spcPts val="1045"/>
              </a:spcBef>
            </a:pP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На момент составления настоящего документа платформа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находится в стадии разработки, и ее концепция, коды и другие технические детали и параметры могут постоянно и часто обновляться и изменяться. Несмотря на то, что данный технический документ содержит наиболее актуальную информацию, относящуюся к платформе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он не является абсолютно полным и может время от времени корректироваться и обновляться командой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Команда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не имеет возможности и не обязана информировать владельцев SFP обо всех деталях (включая ход разработки и ожидаемые этапы) проекта по созданию платформы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поэтому недостаточное раскрытие информации является неизбежным и обоснованным.</a:t>
            </a: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indent="0" algn="l" rtl="0" eaLnBrk="0" fontAlgn="auto" latinLnBrk="0" hangingPunct="1">
              <a:lnSpc>
                <a:spcPct val="100000"/>
              </a:lnSpc>
            </a:pPr>
            <a:endParaRPr lang="en-US" altLang="en-US" sz="12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37465" indent="0" algn="l" rtl="0" eaLnBrk="0" fontAlgn="auto" latinLnBrk="0" hangingPunct="1">
              <a:lnSpc>
                <a:spcPct val="100000"/>
              </a:lnSpc>
              <a:spcBef>
                <a:spcPts val="365"/>
              </a:spcBef>
            </a:pPr>
            <a:r>
              <a:rPr lang="ru-RU" sz="1200" b="1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3. Конкуренция</a:t>
            </a:r>
            <a:endParaRPr lang="ru-RU" sz="1200" b="1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7465" indent="0" algn="just" rtl="0" eaLnBrk="0" fontAlgn="auto" latinLnBrk="0" hangingPunct="1">
              <a:lnSpc>
                <a:spcPct val="100000"/>
              </a:lnSpc>
              <a:spcBef>
                <a:spcPts val="365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Различные типы платформ для управления криптовалютами появляются быстрыми темпами, и отрасль становится все более конкурентной. Возможно появление альтернативных участников, использующих тот же или аналогичный код и протокол, лежащий в основе платформы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Open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Wallet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Platform, и пытающихся воссоздать аналогичные возможности. Платформа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будет вынуждена конкурировать с этими альтернативными сторонами, что может негативно сказаться на SFP и/или Платформе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9495"/>
            <a:ext cx="7607935" cy="279590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40" name="textbox 40"/>
          <p:cNvSpPr/>
          <p:nvPr>
            <p:custDataLst>
              <p:tags r:id="rId4"/>
            </p:custDataLst>
          </p:nvPr>
        </p:nvSpPr>
        <p:spPr>
          <a:xfrm>
            <a:off x="420942" y="509617"/>
            <a:ext cx="8101965" cy="29387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-5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Риски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31115" indent="0" algn="l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b="1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4. Потеря кадров</a:t>
            </a:r>
            <a:endParaRPr lang="ru-RU" sz="1200" b="1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115" indent="0" algn="just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Развитие платформы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в значительной степени зависит от постоянного сотрудничества с существующей технической командой и экспертами-консультантами, которые обладают высокими знаниями и опытом в своих отраслях. Утрата любого из членов команды может негативно сказаться на платформе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или ее дальнейшем развитии. Кроме того, стабильность и сплоченность команды имеет решающее значение для общего развития платформы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Существует возможность возникновения конфликтов в коллективе и/или ухода основных сотрудников, что может оказать негативное влияние на проект в будущем. 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115" indent="0" algn="just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b="1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5. Невозможность разработки</a:t>
            </a:r>
            <a:endParaRPr lang="ru-RU" sz="1200" b="1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1115" indent="0" algn="just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Существует риск того, что разработка платформы </a:t>
            </a:r>
            <a:r>
              <a:rPr lang="ru-RU" sz="1200" kern="0" spc="-1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1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не будет выполнена или реализована в соответствии с планом по целому ряду причин, включая, случаи падения цен на любые цифровые активы, виртуальной валюты или SFP, непредвиденные технические трудности и нехватку средств на развитие деятельности.</a:t>
            </a:r>
            <a:endParaRPr lang="ru-RU" sz="1200" kern="0" spc="-1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9495"/>
            <a:ext cx="7607935" cy="279590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46" name="textbox 46"/>
          <p:cNvSpPr/>
          <p:nvPr>
            <p:custDataLst>
              <p:tags r:id="rId4"/>
            </p:custDataLst>
          </p:nvPr>
        </p:nvSpPr>
        <p:spPr>
          <a:xfrm>
            <a:off x="420942" y="509617"/>
            <a:ext cx="8107680" cy="29387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altLang="en-US" sz="2400" kern="0" spc="-5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Риски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34290" indent="0" algn="l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b="1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6. Слабые места в системе безопасности</a:t>
            </a:r>
            <a:endParaRPr lang="ru-RU" sz="1200" b="1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4290" indent="0" algn="just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Хакеры или другие злонамеренные группы или организации могут попытаться вмешаться в работу SFP и/или платформы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 различными способами, включая, атаки с использованием вредоносных программ, фишинговые атаки, атаки на сеть и грубые атаки. Кроме того, существует риск того, что третья сторона или сотрудник Фонда, дистрибьютора или их соответствующих аффилированных лиц могут намеренно или ненамеренно внедрить слабые места в основную инфраструктуру SFP и/или платформу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</a:t>
            </a:r>
            <a:r>
              <a:rPr lang="en-US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что может негативно повлиять на SFP и/или платформу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 </a:t>
            </a: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4290" indent="0" algn="just" rtl="0" eaLnBrk="0" fontAlgn="auto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Кроме того, будущее криптографии и инноваций в области безопасности крайне непредсказуемо, и достижения в области криптографии или технического прогресса (включая, развитие квантовых вычислений) могут представлять неизвестные риски для SFP и/или платформы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делая неэффективным криптографический механизм консенсуса, лежащий в основе </a:t>
            </a:r>
            <a:r>
              <a:rPr lang="ru-RU" sz="1200" kern="0" spc="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блокчейн</a:t>
            </a:r>
            <a:r>
              <a:rPr lang="ru-RU" sz="1200" kern="0" spc="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-протокола.</a:t>
            </a:r>
            <a:endParaRPr lang="ru-RU" sz="1200" kern="0" spc="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9495"/>
            <a:ext cx="7607935" cy="1491615"/>
          </a:xfrm>
          <a:prstGeom prst="rect">
            <a:avLst/>
          </a:prstGeom>
        </p:spPr>
      </p:pic>
      <p:pic>
        <p:nvPicPr>
          <p:cNvPr id="4" name="图片 3" descr="Mark - 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4652645"/>
            <a:ext cx="255905" cy="255905"/>
          </a:xfrm>
          <a:prstGeom prst="rect">
            <a:avLst/>
          </a:prstGeom>
        </p:spPr>
      </p:pic>
      <p:sp>
        <p:nvSpPr>
          <p:cNvPr id="52" name="textbox 52"/>
          <p:cNvSpPr/>
          <p:nvPr>
            <p:custDataLst>
              <p:tags r:id="rId4"/>
            </p:custDataLst>
          </p:nvPr>
        </p:nvSpPr>
        <p:spPr>
          <a:xfrm>
            <a:off x="420942" y="509617"/>
            <a:ext cx="8077834" cy="19354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90"/>
              </a:lnSpc>
            </a:pPr>
            <a:r>
              <a:rPr lang="ru-RU" sz="2400" kern="0" spc="-50" dirty="0">
                <a:ln w="9062" cap="flat" cmpd="sng">
                  <a:solidFill>
                    <a:srgbClr val="79EFBD">
                      <a:alpha val="100000"/>
                    </a:srgbClr>
                  </a:solidFill>
                  <a:prstDash val="solid"/>
                  <a:bevel/>
                </a:ln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rial" panose="020B0604020202020204"/>
              </a:rPr>
              <a:t>Риски</a:t>
            </a:r>
            <a:endParaRPr lang="en-US" altLang="en-US" sz="2400" dirty="0">
              <a:latin typeface="Alibaba Sans Thai" panose="020B0503020203040204" charset="-122"/>
              <a:ea typeface="Alibaba Sans Thai" panose="020B0503020203040204" charset="-122"/>
            </a:endParaRPr>
          </a:p>
          <a:p>
            <a:pPr marL="35560" algn="l" rtl="0" eaLnBrk="0">
              <a:lnSpc>
                <a:spcPct val="85000"/>
              </a:lnSpc>
              <a:spcBef>
                <a:spcPts val="1045"/>
              </a:spcBef>
            </a:pPr>
            <a:r>
              <a:rPr lang="ru-RU" sz="1200" b="1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7. Другие риски</a:t>
            </a:r>
            <a:endParaRPr lang="ru-RU" sz="1200" b="1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  <a:p>
            <a:pPr marL="35560" algn="just" rtl="0" eaLnBrk="0">
              <a:lnSpc>
                <a:spcPct val="85000"/>
              </a:lnSpc>
              <a:spcBef>
                <a:spcPts val="1045"/>
              </a:spcBef>
            </a:pP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Кроме того, возможные риски, кратко перечисленные выше, не являются исчерпывающими, и существуют другие риски, связанные с приобретением, хранением и использованием вами SFP, в том числе те, которые Фонд или Дистрибьютор не могут предвидеть. Такие риски могут в дальнейшем проявиться в виде непредвиденных вариаций или комбинаций вышеупомянутых рисков. Перед приобретением SFP вам следует провести полную проверку Фонда, Дистрибьютора, их аффилированных лиц и команды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, а также понять общую структуру, миссию и видение платформы </a:t>
            </a:r>
            <a:r>
              <a:rPr lang="ru-RU" sz="1200" kern="0" spc="-20" dirty="0" err="1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SafePal</a:t>
            </a:r>
            <a:r>
              <a:rPr lang="ru-RU" sz="1200" kern="0" spc="-20" dirty="0">
                <a:solidFill>
                  <a:srgbClr val="FFFFFF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.</a:t>
            </a:r>
            <a:endParaRPr lang="ru-RU" sz="1200" kern="0" spc="-20" dirty="0">
              <a:solidFill>
                <a:srgbClr val="FFFFFF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3425" y="2552700"/>
            <a:ext cx="3043555" cy="758825"/>
          </a:xfrm>
          <a:prstGeom prst="rect">
            <a:avLst/>
          </a:prstGeom>
          <a:solidFill>
            <a:srgbClr val="0D0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Astronaut2-BTC"/>
          <p:cNvPicPr>
            <a:picLocks noChangeAspect="1"/>
          </p:cNvPicPr>
          <p:nvPr/>
        </p:nvPicPr>
        <p:blipFill>
          <a:blip r:embed="rId1"/>
          <a:srcRect b="2078"/>
          <a:stretch>
            <a:fillRect/>
          </a:stretch>
        </p:blipFill>
        <p:spPr>
          <a:xfrm>
            <a:off x="5011420" y="612775"/>
            <a:ext cx="3039110" cy="3207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130" y="3641725"/>
            <a:ext cx="1113155" cy="35306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1600000">
            <a:off x="733044" y="3034283"/>
            <a:ext cx="2732532" cy="606552"/>
          </a:xfrm>
          <a:prstGeom prst="rect">
            <a:avLst/>
          </a:prstGeom>
        </p:spPr>
      </p:pic>
      <p:sp>
        <p:nvSpPr>
          <p:cNvPr id="62" name="textbox 62"/>
          <p:cNvSpPr/>
          <p:nvPr>
            <p:custDataLst>
              <p:tags r:id="rId5"/>
            </p:custDataLst>
          </p:nvPr>
        </p:nvSpPr>
        <p:spPr>
          <a:xfrm>
            <a:off x="719593" y="3820173"/>
            <a:ext cx="4338320" cy="284479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lang="ru-RU" sz="2000" b="1" kern="0" spc="-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Шлюз во вселенную </a:t>
            </a:r>
            <a:r>
              <a:rPr lang="en-US" sz="2000" b="1" kern="0" spc="-10" dirty="0">
                <a:solidFill>
                  <a:srgbClr val="79EFBD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Web3</a:t>
            </a:r>
            <a:endParaRPr lang="en-US" sz="2000" b="1" kern="0" spc="-10" dirty="0">
              <a:solidFill>
                <a:srgbClr val="79EFBD">
                  <a:alpha val="100000"/>
                </a:srgbClr>
              </a:solidFill>
              <a:latin typeface="Alibaba Sans Thai" panose="020B0503020203040204" charset="-122"/>
              <a:ea typeface="Alibaba Sans Thai" panose="020B0503020203040204" charset="-122"/>
              <a:cs typeface="Alibaba Sans"/>
            </a:endParaRPr>
          </a:p>
        </p:txBody>
      </p:sp>
      <p:sp>
        <p:nvSpPr>
          <p:cNvPr id="64" name="textbox 64"/>
          <p:cNvSpPr/>
          <p:nvPr>
            <p:custDataLst>
              <p:tags r:id="rId6"/>
            </p:custDataLst>
          </p:nvPr>
        </p:nvSpPr>
        <p:spPr>
          <a:xfrm>
            <a:off x="692150" y="2652395"/>
            <a:ext cx="2830195" cy="253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lang="ru-RU" sz="1700" b="1" kern="0" spc="50" dirty="0">
                <a:solidFill>
                  <a:srgbClr val="F2F2F2">
                    <a:alpha val="100000"/>
                  </a:srgbClr>
                </a:solidFill>
                <a:latin typeface="Alibaba Sans Thai" panose="020B0503020203040204" charset="-122"/>
                <a:ea typeface="Alibaba Sans Thai" panose="020B0503020203040204" charset="-122"/>
                <a:cs typeface="Alibaba Sans"/>
              </a:rPr>
              <a:t>Добро пожаловать в</a:t>
            </a:r>
            <a:endParaRPr lang="en-US" altLang="en-US" sz="1700" dirty="0">
              <a:latin typeface="Alibaba Sans Thai" panose="020B0503020203040204" charset="-122"/>
              <a:ea typeface="Alibaba Sans Thai" panose="020B050302020304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COMMONDATA" val="eyJoZGlkIjoiNTcxNGM3YTIyNzU0NTA5ZGRhY2E4MDgyZTc1YjllMTgifQ=="/>
  <p:tag name="KSO_WPP_MARK_KEY" val="9ad8b632-f880-4284-9652-c042215fa016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16568</Words>
  <Application>WPS 演示</Application>
  <PresentationFormat/>
  <Paragraphs>231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Arial</vt:lpstr>
      <vt:lpstr>Open Sans</vt:lpstr>
      <vt:lpstr>Open Sans Medium</vt:lpstr>
      <vt:lpstr>Poppins</vt:lpstr>
      <vt:lpstr>Segoe Print</vt:lpstr>
      <vt:lpstr>Alibaba Sans Thai</vt:lpstr>
      <vt:lpstr>Alibaba Sans</vt:lpstr>
      <vt:lpstr>微软雅黑</vt:lpstr>
      <vt:lpstr>Arial Unicode MS</vt:lpstr>
      <vt:lpstr>Wingdings</vt:lpstr>
      <vt:lpstr>Alibaba Sans</vt:lpstr>
      <vt:lpstr>Webdings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camille丽玉</cp:lastModifiedBy>
  <cp:revision>194</cp:revision>
  <dcterms:created xsi:type="dcterms:W3CDTF">2022-07-14T05:29:00Z</dcterms:created>
  <dcterms:modified xsi:type="dcterms:W3CDTF">2023-10-12T16:08:36Z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5BD06DD0437F44D2A228DF489C28D1C0</vt:lpwstr>
  </property>
  <property fmtid="{D5CDD505-2E9C-101B-9397-08002B2CF9AE}" pid="3" name="KSOProductBuildVer">
    <vt:lpwstr>2052-12.1.0.15712</vt:lpwstr>
  </property>
</Properties>
</file>