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微软雅黑" panose="020B0503020204020204" charset="-122"/>
      <p:regular r:id="rId36"/>
    </p:embeddedFont>
    <p:embeddedFont>
      <p:font typeface="Webdings" panose="05030102010509060703" charset="0"/>
      <p:regular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1" userDrawn="1">
          <p15:clr>
            <a:srgbClr val="A4A3A4"/>
          </p15:clr>
        </p15:guide>
        <p15:guide id="2" pos="2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EFBD"/>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1"/>
        <p:guide pos="290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09.xml"/><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1" Type="http://schemas.openxmlformats.org/officeDocument/2006/relationships/notesSlide" Target="../notesSlides/notesSlide12.xml"/><Relationship Id="rId10" Type="http://schemas.openxmlformats.org/officeDocument/2006/relationships/slideLayout" Target="../slideLayouts/slideLayout15.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image" Target="../media/image24.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8.png"/><Relationship Id="rId11" Type="http://schemas.openxmlformats.org/officeDocument/2006/relationships/notesSlide" Target="../notesSlides/notesSlide13.xml"/><Relationship Id="rId10" Type="http://schemas.openxmlformats.org/officeDocument/2006/relationships/slideLayout" Target="../slideLayouts/slideLayout15.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25.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8.png"/><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8.png"/><Relationship Id="rId7" Type="http://schemas.openxmlformats.org/officeDocument/2006/relationships/tags" Target="../tags/tag59.xml"/><Relationship Id="rId6" Type="http://schemas.openxmlformats.org/officeDocument/2006/relationships/image" Target="../media/image27.png"/><Relationship Id="rId5" Type="http://schemas.openxmlformats.org/officeDocument/2006/relationships/tags" Target="../tags/tag58.xml"/><Relationship Id="rId4" Type="http://schemas.openxmlformats.org/officeDocument/2006/relationships/image" Target="../media/image26.png"/><Relationship Id="rId3" Type="http://schemas.openxmlformats.org/officeDocument/2006/relationships/tags" Target="../tags/tag57.xml"/><Relationship Id="rId2" Type="http://schemas.openxmlformats.org/officeDocument/2006/relationships/image" Target="../media/image18.png"/><Relationship Id="rId12" Type="http://schemas.openxmlformats.org/officeDocument/2006/relationships/notesSlide" Target="../notesSlides/notesSlide16.xml"/><Relationship Id="rId11" Type="http://schemas.openxmlformats.org/officeDocument/2006/relationships/slideLayout" Target="../slideLayouts/slideLayout15.xml"/><Relationship Id="rId10" Type="http://schemas.openxmlformats.org/officeDocument/2006/relationships/tags" Target="../tags/tag61.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29.png"/><Relationship Id="rId5" Type="http://schemas.openxmlformats.org/officeDocument/2006/relationships/tags" Target="../tags/tag64.xml"/><Relationship Id="rId4" Type="http://schemas.openxmlformats.org/officeDocument/2006/relationships/image" Target="../media/image26.png"/><Relationship Id="rId3" Type="http://schemas.openxmlformats.org/officeDocument/2006/relationships/tags" Target="../tags/tag63.xml"/><Relationship Id="rId2" Type="http://schemas.openxmlformats.org/officeDocument/2006/relationships/image" Target="../media/image18.png"/><Relationship Id="rId14" Type="http://schemas.openxmlformats.org/officeDocument/2006/relationships/notesSlide" Target="../notesSlides/notesSlide17.xml"/><Relationship Id="rId13" Type="http://schemas.openxmlformats.org/officeDocument/2006/relationships/slideLayout" Target="../slideLayouts/slideLayout15.xml"/><Relationship Id="rId12" Type="http://schemas.openxmlformats.org/officeDocument/2006/relationships/image" Target="../media/image31.png"/><Relationship Id="rId11" Type="http://schemas.openxmlformats.org/officeDocument/2006/relationships/tags" Target="../tags/tag68.xml"/><Relationship Id="rId10" Type="http://schemas.openxmlformats.org/officeDocument/2006/relationships/image" Target="../media/image30.png"/><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image" Target="../media/image32.png"/><Relationship Id="rId3" Type="http://schemas.openxmlformats.org/officeDocument/2006/relationships/tags" Target="../tags/tag70.xml"/><Relationship Id="rId2" Type="http://schemas.openxmlformats.org/officeDocument/2006/relationships/image" Target="../media/image18.png"/><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35.png"/><Relationship Id="rId7" Type="http://schemas.openxmlformats.org/officeDocument/2006/relationships/tags" Target="../tags/tag74.xml"/><Relationship Id="rId6" Type="http://schemas.openxmlformats.org/officeDocument/2006/relationships/image" Target="../media/image34.png"/><Relationship Id="rId5" Type="http://schemas.openxmlformats.org/officeDocument/2006/relationships/tags" Target="../tags/tag73.xml"/><Relationship Id="rId4" Type="http://schemas.openxmlformats.org/officeDocument/2006/relationships/image" Target="../media/image33.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image" Target="../media/image47.png"/><Relationship Id="rId31" Type="http://schemas.openxmlformats.org/officeDocument/2006/relationships/tags" Target="../tags/tag86.xml"/><Relationship Id="rId30" Type="http://schemas.openxmlformats.org/officeDocument/2006/relationships/image" Target="../media/image46.png"/><Relationship Id="rId3" Type="http://schemas.openxmlformats.org/officeDocument/2006/relationships/tags" Target="../tags/tag72.xml"/><Relationship Id="rId29" Type="http://schemas.openxmlformats.org/officeDocument/2006/relationships/tags" Target="../tags/tag85.xml"/><Relationship Id="rId28" Type="http://schemas.openxmlformats.org/officeDocument/2006/relationships/image" Target="../media/image45.png"/><Relationship Id="rId27" Type="http://schemas.openxmlformats.org/officeDocument/2006/relationships/tags" Target="../tags/tag84.xml"/><Relationship Id="rId26" Type="http://schemas.openxmlformats.org/officeDocument/2006/relationships/image" Target="../media/image44.png"/><Relationship Id="rId25" Type="http://schemas.openxmlformats.org/officeDocument/2006/relationships/tags" Target="../tags/tag83.xml"/><Relationship Id="rId24" Type="http://schemas.openxmlformats.org/officeDocument/2006/relationships/image" Target="../media/image43.png"/><Relationship Id="rId23" Type="http://schemas.openxmlformats.org/officeDocument/2006/relationships/tags" Target="../tags/tag82.xml"/><Relationship Id="rId22" Type="http://schemas.openxmlformats.org/officeDocument/2006/relationships/image" Target="../media/image42.png"/><Relationship Id="rId21" Type="http://schemas.openxmlformats.org/officeDocument/2006/relationships/tags" Target="../tags/tag81.xml"/><Relationship Id="rId20" Type="http://schemas.openxmlformats.org/officeDocument/2006/relationships/image" Target="../media/image41.png"/><Relationship Id="rId2" Type="http://schemas.openxmlformats.org/officeDocument/2006/relationships/image" Target="../media/image18.png"/><Relationship Id="rId19" Type="http://schemas.openxmlformats.org/officeDocument/2006/relationships/tags" Target="../tags/tag80.xml"/><Relationship Id="rId18" Type="http://schemas.openxmlformats.org/officeDocument/2006/relationships/image" Target="../media/image40.png"/><Relationship Id="rId17" Type="http://schemas.openxmlformats.org/officeDocument/2006/relationships/tags" Target="../tags/tag79.xml"/><Relationship Id="rId16" Type="http://schemas.openxmlformats.org/officeDocument/2006/relationships/image" Target="../media/image39.png"/><Relationship Id="rId15" Type="http://schemas.openxmlformats.org/officeDocument/2006/relationships/tags" Target="../tags/tag78.xml"/><Relationship Id="rId14" Type="http://schemas.openxmlformats.org/officeDocument/2006/relationships/image" Target="../media/image38.png"/><Relationship Id="rId13" Type="http://schemas.openxmlformats.org/officeDocument/2006/relationships/tags" Target="../tags/tag77.xml"/><Relationship Id="rId12" Type="http://schemas.openxmlformats.org/officeDocument/2006/relationships/image" Target="../media/image37.png"/><Relationship Id="rId11" Type="http://schemas.openxmlformats.org/officeDocument/2006/relationships/tags" Target="../tags/tag76.xml"/><Relationship Id="rId10" Type="http://schemas.openxmlformats.org/officeDocument/2006/relationships/image" Target="../media/image36.png"/><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21.xml.rels><?xml version="1.0" encoding="UTF-8" standalone="yes"?>
<Relationships xmlns="http://schemas.openxmlformats.org/package/2006/relationships"><Relationship Id="rId9" Type="http://schemas.openxmlformats.org/officeDocument/2006/relationships/hyperlink" Target="https://coinmarketcap.com/currencies/safepal/" TargetMode="External"/><Relationship Id="rId8" Type="http://schemas.openxmlformats.org/officeDocument/2006/relationships/hyperlink" Target="https://www.binance.com/en/support/announcement/3a599775d4474e299c3aed3455e12478/" TargetMode="External"/><Relationship Id="rId7" Type="http://schemas.openxmlformats.org/officeDocument/2006/relationships/hyperlink" Target="https://etherscan.io/token/0x12e2b8033420270db2f3b328e32370cb5b2ca134" TargetMode="External"/><Relationship Id="rId6" Type="http://schemas.openxmlformats.org/officeDocument/2006/relationships/hyperlink" Target="https://blog.safepal.com/greater-cross-chain-interoperability-for-sfp-on-bep-20-and-erc-20/" TargetMode="External"/><Relationship Id="rId5" Type="http://schemas.openxmlformats.org/officeDocument/2006/relationships/hyperlink" Target="https://bscscan.com/token/0xd41fdb03ba84762dd66a0af1a6c8540ff1ba5dfb" TargetMode="Externa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8.png"/><Relationship Id="rId14" Type="http://schemas.openxmlformats.org/officeDocument/2006/relationships/notesSlide" Target="../notesSlides/notesSlide21.xml"/><Relationship Id="rId13" Type="http://schemas.openxmlformats.org/officeDocument/2006/relationships/slideLayout" Target="../slideLayouts/slideLayout15.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hyperlink" Target="https://pay.binance.com/en/merchant-stores?tab=featured" TargetMode="External"/><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18.png"/><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8.png"/><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103.xml"/><Relationship Id="rId2" Type="http://schemas.openxmlformats.org/officeDocument/2006/relationships/image" Target="../media/image18.png"/><Relationship Id="rId1"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8.xml"/><Relationship Id="rId6" Type="http://schemas.openxmlformats.org/officeDocument/2006/relationships/image" Target="../media/image21.png"/><Relationship Id="rId5" Type="http://schemas.openxmlformats.org/officeDocument/2006/relationships/tags" Target="../tags/tag107.xml"/><Relationship Id="rId4" Type="http://schemas.openxmlformats.org/officeDocument/2006/relationships/image" Target="../media/image48.png"/><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4" name="picture 4"/>
          <p:cNvPicPr>
            <a:picLocks noChangeAspect="1"/>
          </p:cNvPicPr>
          <p:nvPr>
            <p:custDataLst>
              <p:tags r:id="rId1"/>
            </p:custDataLst>
          </p:nvPr>
        </p:nvPicPr>
        <p:blipFill>
          <a:blip r:embed="rId2"/>
          <a:stretch>
            <a:fillRect/>
          </a:stretch>
        </p:blipFill>
        <p:spPr>
          <a:xfrm rot="21600000">
            <a:off x="4718622" y="1424409"/>
            <a:ext cx="3889545" cy="2965975"/>
          </a:xfrm>
          <a:prstGeom prst="rect">
            <a:avLst/>
          </a:prstGeom>
        </p:spPr>
      </p:pic>
      <p:sp>
        <p:nvSpPr>
          <p:cNvPr id="6" name="textbox 6"/>
          <p:cNvSpPr/>
          <p:nvPr>
            <p:custDataLst>
              <p:tags r:id="rId3"/>
            </p:custDataLst>
          </p:nvPr>
        </p:nvSpPr>
        <p:spPr>
          <a:xfrm>
            <a:off x="565785" y="2249805"/>
            <a:ext cx="4086225" cy="783590"/>
          </a:xfrm>
          <a:prstGeom prst="rect">
            <a:avLst/>
          </a:prstGeom>
        </p:spPr>
        <p:txBody>
          <a:bodyPr vert="horz" wrap="square" lIns="0" tIns="0" rIns="0" bIns="0"/>
          <a:p>
            <a:pPr algn="l" rtl="0" eaLnBrk="0">
              <a:lnSpc>
                <a:spcPct val="73000"/>
              </a:lnSpc>
            </a:pPr>
            <a:endParaRPr lang="en-US" altLang="en-US" sz="100" dirty="0"/>
          </a:p>
          <a:p>
            <a:pPr marL="26035" algn="l" rtl="0" eaLnBrk="0">
              <a:lnSpc>
                <a:spcPct val="87000"/>
              </a:lnSpc>
            </a:pPr>
            <a:r>
              <a:rPr sz="3600" b="1" kern="0" spc="40" dirty="0">
                <a:solidFill>
                  <a:srgbClr val="79EFBD">
                    <a:alpha val="100000"/>
                  </a:srgbClr>
                </a:solidFill>
                <a:latin typeface="Alibaba Sans Thai" panose="020B0503020203040204" charset="-122"/>
                <a:ea typeface="Alibaba Sans Thai" panose="020B0503020203040204" charset="-122"/>
                <a:cs typeface="Alibaba Sans" panose="020B0503020203040204"/>
              </a:rPr>
              <a:t>SFP Whitep</a:t>
            </a:r>
            <a:r>
              <a:rPr sz="3600" b="1" kern="0" spc="30" dirty="0">
                <a:solidFill>
                  <a:srgbClr val="79EFBD">
                    <a:alpha val="100000"/>
                  </a:srgbClr>
                </a:solidFill>
                <a:latin typeface="Alibaba Sans Thai" panose="020B0503020203040204" charset="-122"/>
                <a:ea typeface="Alibaba Sans Thai" panose="020B0503020203040204" charset="-122"/>
                <a:cs typeface="Alibaba Sans" panose="020B0503020203040204"/>
              </a:rPr>
              <a:t>aper</a:t>
            </a:r>
            <a:endParaRPr lang="en-US" altLang="en-US" sz="3900" dirty="0"/>
          </a:p>
          <a:p>
            <a:pPr algn="l" rtl="0" eaLnBrk="0">
              <a:lnSpc>
                <a:spcPct val="116000"/>
              </a:lnSpc>
            </a:pPr>
            <a:endParaRPr lang="en-US" altLang="en-US" sz="500" dirty="0"/>
          </a:p>
          <a:p>
            <a:pPr marL="12700" algn="l" rtl="0" eaLnBrk="0">
              <a:lnSpc>
                <a:spcPct val="84000"/>
              </a:lnSpc>
              <a:spcBef>
                <a:spcPts val="5"/>
              </a:spcBef>
            </a:pPr>
            <a:r>
              <a:rPr lang="it-IT" sz="1200" kern="0" spc="0" dirty="0">
                <a:solidFill>
                  <a:srgbClr val="79EFBD">
                    <a:alpha val="100000"/>
                  </a:srgbClr>
                </a:solidFill>
                <a:latin typeface="Alibaba Sans Thai" panose="020B0503020203040204" charset="-122"/>
                <a:ea typeface="Alibaba Sans Thai" panose="020B0503020203040204" charset="-122"/>
                <a:cs typeface="Alibaba Sans" panose="020B0503020203040204"/>
              </a:rPr>
              <a:t>Aggiornato a luglio 2023</a:t>
            </a:r>
            <a:endParaRPr lang="it-IT" altLang="en-US" sz="1200" kern="0" spc="0" dirty="0">
              <a:solidFill>
                <a:srgbClr val="79EFBD">
                  <a:alpha val="100000"/>
                </a:srgbClr>
              </a:solidFill>
              <a:latin typeface="Alibaba Sans Thai" panose="020B0503020203040204" charset="-122"/>
              <a:ea typeface="Alibaba Sans Thai" panose="020B0503020203040204" charset="-122"/>
              <a:cs typeface="Alibaba Sans" panose="020B0503020203040204"/>
            </a:endParaRPr>
          </a:p>
        </p:txBody>
      </p:sp>
      <p:pic>
        <p:nvPicPr>
          <p:cNvPr id="8" name="picture 8"/>
          <p:cNvPicPr>
            <a:picLocks noChangeAspect="1"/>
          </p:cNvPicPr>
          <p:nvPr>
            <p:custDataLst>
              <p:tags r:id="rId4"/>
            </p:custDataLst>
          </p:nvPr>
        </p:nvPicPr>
        <p:blipFill>
          <a:blip r:embed="rId5"/>
          <a:stretch>
            <a:fillRect/>
          </a:stretch>
        </p:blipFill>
        <p:spPr>
          <a:xfrm rot="21600000">
            <a:off x="565785" y="1707896"/>
            <a:ext cx="1603247" cy="356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70" name="textbox 70"/>
          <p:cNvSpPr/>
          <p:nvPr>
            <p:custDataLst>
              <p:tags r:id="rId3"/>
            </p:custDataLst>
          </p:nvPr>
        </p:nvSpPr>
        <p:spPr>
          <a:xfrm>
            <a:off x="400050" y="1278890"/>
            <a:ext cx="5156835" cy="2590165"/>
          </a:xfrm>
          <a:prstGeom prst="rect">
            <a:avLst/>
          </a:prstGeom>
        </p:spPr>
        <p:txBody>
          <a:bodyPr vert="horz" wrap="square" lIns="0" tIns="0" rIns="0" bIns="0"/>
          <a:p>
            <a:pPr algn="just" rtl="0" eaLnBrk="0">
              <a:lnSpc>
                <a:spcPct val="77000"/>
              </a:lnSpc>
            </a:pPr>
            <a:endParaRPr lang="en-US" altLang="en-US" sz="100" dirty="0"/>
          </a:p>
          <a:p>
            <a:pPr marL="17780" indent="0" algn="just" rtl="0" eaLnBrk="0" fontAlgn="auto">
              <a:lnSpc>
                <a:spcPct val="120000"/>
              </a:lnSpc>
            </a:pP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è l'unica piattaforma di crypto wallet completa che fornisce soluzioni di asset management uniche e diversificate per gli investitori che cercano mezzi comodi e sicuri per creare ricchezza alle proprie condizioni.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just" rtl="0" eaLnBrk="0" fontAlgn="auto">
              <a:lnSpc>
                <a:spcPct val="110000"/>
              </a:lnSpc>
            </a:pP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La nostra missione principale è quella di dare agli investitori la possibilità di ottenere opportunità finanziarie e libertà nel mondo decentralizzato.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just" rtl="0" eaLnBrk="0" fontAlgn="auto">
              <a:lnSpc>
                <a:spcPct val="120000"/>
              </a:lnSpc>
            </a:pP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just" rtl="0" eaLnBrk="0" fontAlgn="auto">
              <a:lnSpc>
                <a:spcPct val="120000"/>
              </a:lnSpc>
            </a:pP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è il primo hardware </a:t>
            </a:r>
            <a:r>
              <a:rPr lang="it-IT"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wallet su cui ha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investito Binance Labs.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just" rtl="0" eaLnBrk="0" fontAlgn="auto">
              <a:lnSpc>
                <a:spcPct val="120000"/>
              </a:lnSpc>
            </a:pP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Fondato nel 2018 da un team di ingegneri della sicurezza, data science e dell'hardware, SafePal è cresciuto notevolmente in termini di scala e di servizi offerti.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just" rtl="0" eaLnBrk="0" fontAlgn="auto">
              <a:lnSpc>
                <a:spcPct val="120000"/>
              </a:lnSpc>
            </a:pP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Ad oggi, SafePal offre alle persone una suite completa di wallet hardware, mobile ed estensioni per browser.</a:t>
            </a:r>
            <a:endParaRPr lang="en-US" altLang="en-US" sz="1200" dirty="0">
              <a:latin typeface="Alibaba Sans Thai" panose="020B0503020203040204" charset="-122"/>
              <a:ea typeface="Alibaba Sans Thai" panose="020B0503020203040204" charset="-122"/>
            </a:endParaRPr>
          </a:p>
        </p:txBody>
      </p:sp>
      <p:pic>
        <p:nvPicPr>
          <p:cNvPr id="72" name="picture 72"/>
          <p:cNvPicPr>
            <a:picLocks noChangeAspect="1"/>
          </p:cNvPicPr>
          <p:nvPr>
            <p:custDataLst>
              <p:tags r:id="rId4"/>
            </p:custDataLst>
          </p:nvPr>
        </p:nvPicPr>
        <p:blipFill>
          <a:blip r:embed="rId5"/>
          <a:stretch>
            <a:fillRect/>
          </a:stretch>
        </p:blipFill>
        <p:spPr>
          <a:xfrm rot="21600000">
            <a:off x="5655563" y="1228343"/>
            <a:ext cx="3204972" cy="2904744"/>
          </a:xfrm>
          <a:prstGeom prst="rect">
            <a:avLst/>
          </a:prstGeom>
        </p:spPr>
      </p:pic>
      <p:sp>
        <p:nvSpPr>
          <p:cNvPr id="74" name="textbox 74"/>
          <p:cNvSpPr/>
          <p:nvPr>
            <p:custDataLst>
              <p:tags r:id="rId6"/>
            </p:custDataLst>
          </p:nvPr>
        </p:nvSpPr>
        <p:spPr>
          <a:xfrm>
            <a:off x="389890" y="509617"/>
            <a:ext cx="4840604"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Informazioni su SafePal</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80" name="textbox 80"/>
          <p:cNvSpPr/>
          <p:nvPr>
            <p:custDataLst>
              <p:tags r:id="rId1"/>
            </p:custDataLst>
          </p:nvPr>
        </p:nvSpPr>
        <p:spPr>
          <a:xfrm>
            <a:off x="266065" y="1861820"/>
            <a:ext cx="8385175" cy="875665"/>
          </a:xfrm>
          <a:prstGeom prst="rect">
            <a:avLst/>
          </a:prstGeom>
        </p:spPr>
        <p:txBody>
          <a:bodyPr vert="horz" wrap="square" lIns="0" tIns="0" rIns="0" bIns="0"/>
          <a:p>
            <a:pPr algn="l" rtl="0" eaLnBrk="0">
              <a:lnSpc>
                <a:spcPct val="83000"/>
              </a:lnSpc>
            </a:pPr>
            <a:endParaRPr lang="en-US" altLang="en-US" sz="100" dirty="0"/>
          </a:p>
          <a:p>
            <a:pPr marL="12700" algn="ctr" rtl="0" eaLnBrk="0">
              <a:lnSpc>
                <a:spcPts val="4745"/>
              </a:lnSpc>
            </a:pPr>
            <a:r>
              <a:rPr lang="it-IT" sz="2800" kern="0" spc="6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Sicurezza: Dormite tranquilli con SafePal</a:t>
            </a:r>
            <a:endParaRPr lang="en-US" altLang="en-US" sz="2800" dirty="0">
              <a:latin typeface="Alibaba Sans Thai" panose="020B0503020203040204" charset="-122"/>
              <a:ea typeface="Alibaba Sans Thai" panose="020B0503020203040204" charset="-122"/>
            </a:endParaRPr>
          </a:p>
          <a:p>
            <a:pPr marL="78740" algn="ctr" rtl="0" eaLnBrk="0">
              <a:lnSpc>
                <a:spcPts val="1310"/>
              </a:lnSpc>
              <a:spcBef>
                <a:spcPts val="0"/>
              </a:spcBef>
            </a:pPr>
            <a:r>
              <a:rPr lang="en-US" altLang="it-IT" sz="900" kern="0" spc="70" dirty="0">
                <a:solidFill>
                  <a:srgbClr val="0D0B33">
                    <a:alpha val="100000"/>
                  </a:srgbClr>
                </a:solidFill>
                <a:latin typeface="Arial" panose="020B0604020202020204"/>
                <a:ea typeface="Arial" panose="020B0604020202020204"/>
                <a:cs typeface="Arial" panose="020B0604020202020204"/>
              </a:rPr>
              <a:t>  </a:t>
            </a:r>
            <a:r>
              <a:rPr lang="it-IT"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SafePal offre una suite completa di soluzioni di wallet decentralizzati sicuri e facili da usare per proteggere le chiavi private.</a:t>
            </a:r>
            <a:endParaRPr lang="it-IT" altLang="en-US" sz="900" kern="0" spc="7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90" name="rect"/>
          <p:cNvSpPr/>
          <p:nvPr>
            <p:custDataLst>
              <p:tags r:id="rId3"/>
            </p:custDataLst>
          </p:nvPr>
        </p:nvSpPr>
        <p:spPr>
          <a:xfrm>
            <a:off x="2726690" y="275590"/>
            <a:ext cx="1245235"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86" name="textbox 86"/>
          <p:cNvSpPr/>
          <p:nvPr>
            <p:custDataLst>
              <p:tags r:id="rId4"/>
            </p:custDataLst>
          </p:nvPr>
        </p:nvSpPr>
        <p:spPr>
          <a:xfrm>
            <a:off x="539216" y="1481124"/>
            <a:ext cx="5285104" cy="2533014"/>
          </a:xfrm>
          <a:prstGeom prst="rect">
            <a:avLst/>
          </a:prstGeom>
        </p:spPr>
        <p:txBody>
          <a:bodyPr vert="horz" wrap="square" lIns="0" tIns="0" rIns="0" bIns="0"/>
          <a:p>
            <a:pPr algn="l" rtl="0" eaLnBrk="0">
              <a:lnSpc>
                <a:spcPct val="92000"/>
              </a:lnSpc>
            </a:pPr>
            <a:endParaRPr lang="en-US" altLang="en-US" sz="100" dirty="0"/>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100% air-</a:t>
            </a:r>
            <a:r>
              <a:rPr lang="it-IT"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gapped</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 offline, senza Bluetooth, WiFi, NFC o altre radiofrequenze, per mantenere la chiave privata offline e al sicuro.</a:t>
            </a:r>
            <a:b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Mobile-friendly, per gestire le crypto in qualsiasi momento e ovunque, senza laptop o cavi USB</a:t>
            </a:r>
            <a:b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schermo IPS da 1,3' ad alta risoluzione per visualizzare ogni dettaglio della transazione</a:t>
            </a:r>
            <a:b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Pratico d-</a:t>
            </a:r>
            <a:r>
              <a:rPr lang="it-IT"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pad</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per navigare comodamente, ideale per i principianti delle crypto</a:t>
            </a:r>
            <a:endPar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t>
            </a:r>
            <a:r>
              <a:rPr lang="it-IT" sz="12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upporta</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lingue e oltre </a:t>
            </a:r>
            <a:r>
              <a:rPr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chain</a:t>
            </a:r>
            <a:endParaRPr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L’offerta di prezzo più competitiva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$49.99</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Venduto in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196</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paesi e regioni</a:t>
            </a:r>
            <a:endPar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Ampia rete di rivenditori in oltre </a:t>
            </a:r>
            <a:r>
              <a:rPr lang="en-US"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30+  </a:t>
            </a:r>
            <a:r>
              <a:rPr lang="en-US" sz="12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Paesi</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88" name="picture 88"/>
          <p:cNvPicPr>
            <a:picLocks noChangeAspect="1"/>
          </p:cNvPicPr>
          <p:nvPr>
            <p:custDataLst>
              <p:tags r:id="rId5"/>
            </p:custDataLst>
          </p:nvPr>
        </p:nvPicPr>
        <p:blipFill>
          <a:blip r:embed="rId6"/>
          <a:stretch>
            <a:fillRect/>
          </a:stretch>
        </p:blipFill>
        <p:spPr>
          <a:xfrm rot="21600000">
            <a:off x="6024371" y="1607820"/>
            <a:ext cx="2292095" cy="2375915"/>
          </a:xfrm>
          <a:prstGeom prst="rect">
            <a:avLst/>
          </a:prstGeom>
        </p:spPr>
      </p:pic>
      <p:grpSp>
        <p:nvGrpSpPr>
          <p:cNvPr id="2" name="group 2"/>
          <p:cNvGrpSpPr/>
          <p:nvPr/>
        </p:nvGrpSpPr>
        <p:grpSpPr>
          <a:xfrm rot="21600000">
            <a:off x="420853" y="275844"/>
            <a:ext cx="8406624" cy="673079"/>
            <a:chOff x="-12700" y="0"/>
            <a:chExt cx="8406624" cy="673079"/>
          </a:xfrm>
        </p:grpSpPr>
        <p:sp>
          <p:nvSpPr>
            <p:cNvPr id="1" name="rect"/>
            <p:cNvSpPr/>
            <p:nvPr>
              <p:custDataLst>
                <p:tags r:id="rId7"/>
              </p:custDataLst>
            </p:nvPr>
          </p:nvSpPr>
          <p:spPr>
            <a:xfrm>
              <a:off x="2292882" y="0"/>
              <a:ext cx="1245107"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92" name="textbox 92"/>
            <p:cNvSpPr/>
            <p:nvPr>
              <p:custDataLst>
                <p:tags r:id="rId8"/>
              </p:custDataLst>
            </p:nvPr>
          </p:nvSpPr>
          <p:spPr>
            <a:xfrm>
              <a:off x="-12700" y="229849"/>
              <a:ext cx="8406624"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Prodotti </a:t>
              </a:r>
              <a:r>
                <a:rPr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Hardware</a:t>
              </a:r>
              <a:r>
                <a:rPr sz="2400" kern="0" spc="1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Wallet</a:t>
              </a:r>
              <a:r>
                <a:rPr sz="2400" kern="0" spc="1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per la massima sicurezza</a:t>
              </a:r>
              <a:endParaRPr lang="en-US" altLang="en-US" sz="2400" dirty="0">
                <a:latin typeface="Alibaba Sans Thai" panose="020B0503020203040204" charset="-122"/>
                <a:ea typeface="Alibaba Sans Thai" panose="020B0503020203040204" charset="-122"/>
              </a:endParaRPr>
            </a:p>
          </p:txBody>
        </p:sp>
      </p:grpSp>
      <p:sp>
        <p:nvSpPr>
          <p:cNvPr id="96" name="textbox 96"/>
          <p:cNvSpPr/>
          <p:nvPr>
            <p:custDataLst>
              <p:tags r:id="rId9"/>
            </p:custDataLst>
          </p:nvPr>
        </p:nvSpPr>
        <p:spPr>
          <a:xfrm>
            <a:off x="814070" y="4731385"/>
            <a:ext cx="2528570" cy="177165"/>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rPr>
              <a:t>*</a:t>
            </a:r>
            <a:r>
              <a:rPr sz="800" kern="0" spc="60" dirty="0">
                <a:solidFill>
                  <a:srgbClr val="FFFFFF">
                    <a:alpha val="100000"/>
                  </a:srgbClr>
                </a:solidFill>
                <a:latin typeface="Alibaba Sans" panose="020B0503020203040204"/>
                <a:ea typeface="Alibaba Sans" panose="020B0503020203040204"/>
                <a:cs typeface="Alibaba Sans" panose="020B0503020203040204"/>
              </a:rPr>
              <a:t> </a:t>
            </a:r>
            <a:r>
              <a:rPr lang="it-IT" sz="800" kern="0" spc="60" dirty="0">
                <a:solidFill>
                  <a:srgbClr val="FFFFFF">
                    <a:alpha val="100000"/>
                  </a:srgbClr>
                </a:solidFill>
                <a:latin typeface="Alibaba Sans" panose="020B0503020203040204"/>
                <a:ea typeface="Alibaba Sans" panose="020B0503020203040204"/>
                <a:cs typeface="Alibaba Sans" panose="020B0503020203040204"/>
              </a:rPr>
              <a:t>I dati sono aggiornati ad aprile 2023.</a:t>
            </a:r>
            <a:endParaRPr lang="en-US" alt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02" name="rect"/>
          <p:cNvSpPr/>
          <p:nvPr>
            <p:custDataLst>
              <p:tags r:id="rId3"/>
            </p:custDataLst>
          </p:nvPr>
        </p:nvSpPr>
        <p:spPr>
          <a:xfrm>
            <a:off x="0" y="0"/>
            <a:ext cx="9144000" cy="5143500"/>
          </a:xfrm>
          <a:prstGeom prst="rect">
            <a:avLst/>
          </a:prstGeom>
          <a:solidFill>
            <a:srgbClr val="0D0B33">
              <a:alpha val="100000"/>
            </a:srgbClr>
          </a:solidFill>
          <a:ln cap="flat">
            <a:noFill/>
            <a:prstDash val="solid"/>
            <a:miter lim="0"/>
          </a:ln>
        </p:spPr>
        <p:txBody>
          <a:bodyPr rtlCol="0"/>
          <a:p>
            <a:pPr algn="ctr"/>
            <a:endParaRPr lang="zh-CN" altLang="en-US"/>
          </a:p>
        </p:txBody>
      </p:sp>
      <p:pic>
        <p:nvPicPr>
          <p:cNvPr id="112" name="picture 112"/>
          <p:cNvPicPr>
            <a:picLocks noChangeAspect="1"/>
          </p:cNvPicPr>
          <p:nvPr>
            <p:custDataLst>
              <p:tags r:id="rId4"/>
            </p:custDataLst>
          </p:nvPr>
        </p:nvPicPr>
        <p:blipFill>
          <a:blip r:embed="rId2"/>
          <a:stretch>
            <a:fillRect/>
          </a:stretch>
        </p:blipFill>
        <p:spPr>
          <a:xfrm rot="21600000">
            <a:off x="405510" y="4574031"/>
            <a:ext cx="256031" cy="256031"/>
          </a:xfrm>
          <a:prstGeom prst="rect">
            <a:avLst/>
          </a:prstGeom>
        </p:spPr>
      </p:pic>
      <p:pic>
        <p:nvPicPr>
          <p:cNvPr id="104" name="picture 104"/>
          <p:cNvPicPr>
            <a:picLocks noChangeAspect="1"/>
          </p:cNvPicPr>
          <p:nvPr>
            <p:custDataLst>
              <p:tags r:id="rId5"/>
            </p:custDataLst>
          </p:nvPr>
        </p:nvPicPr>
        <p:blipFill>
          <a:blip r:embed="rId6"/>
          <a:stretch>
            <a:fillRect/>
          </a:stretch>
        </p:blipFill>
        <p:spPr>
          <a:xfrm rot="21600000">
            <a:off x="5387340" y="1126235"/>
            <a:ext cx="3086100" cy="3194304"/>
          </a:xfrm>
          <a:prstGeom prst="rect">
            <a:avLst/>
          </a:prstGeom>
        </p:spPr>
      </p:pic>
      <p:sp>
        <p:nvSpPr>
          <p:cNvPr id="106" name="textbox 106"/>
          <p:cNvSpPr/>
          <p:nvPr>
            <p:custDataLst>
              <p:tags r:id="rId7"/>
            </p:custDataLst>
          </p:nvPr>
        </p:nvSpPr>
        <p:spPr>
          <a:xfrm>
            <a:off x="509473" y="1396669"/>
            <a:ext cx="4459604" cy="2350808"/>
          </a:xfrm>
          <a:prstGeom prst="rect">
            <a:avLst/>
          </a:prstGeom>
        </p:spPr>
        <p:txBody>
          <a:bodyPr vert="horz" wrap="square" lIns="0" tIns="0" rIns="0" bIns="0"/>
          <a:p>
            <a:pPr algn="l" rtl="0" eaLnBrk="0">
              <a:lnSpc>
                <a:spcPct val="92000"/>
              </a:lnSpc>
            </a:pPr>
            <a:endParaRPr lang="en-US" altLang="en-US" sz="100" dirty="0"/>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00% decentralizzato, mantenendo le chiavi private nell'ambiente locale dello smartphone</a:t>
            </a:r>
            <a:endPar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 creazione di wallet tramite frase mnemonica, chiavi private, </a:t>
            </a:r>
            <a:r>
              <a:rPr lang="it-IT"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Keystore</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 molto altro ancora.</a:t>
            </a:r>
            <a:endPar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Richiede solo un minuto per essere configurato, ideale per i principianti della crypto</a:t>
            </a:r>
            <a:endPar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Gestisci i tuoi asset di crypto e accedi a DApp illimitate in un batter d'occhio.</a:t>
            </a:r>
            <a:endPar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Supporta </a:t>
            </a:r>
            <a:r>
              <a:rPr lang="it-IT"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lang="it-IT"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lingue e oltre </a:t>
            </a:r>
            <a:r>
              <a:rPr lang="it-IT"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lang="it-IT"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chain</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sp>
        <p:nvSpPr>
          <p:cNvPr id="108" name="textbox 108"/>
          <p:cNvSpPr/>
          <p:nvPr>
            <p:custDataLst>
              <p:tags r:id="rId8"/>
            </p:custDataLst>
          </p:nvPr>
        </p:nvSpPr>
        <p:spPr>
          <a:xfrm>
            <a:off x="405765" y="505460"/>
            <a:ext cx="836549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Software</a:t>
            </a:r>
            <a:r>
              <a:rPr sz="2400" kern="0" spc="8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Wa</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llet</a:t>
            </a:r>
            <a:r>
              <a:rPr sz="2400" kern="0" spc="7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per un'esperienza utente accessibile</a:t>
            </a:r>
            <a:endParaRPr lang="en-US" altLang="en-US" sz="2400" dirty="0">
              <a:latin typeface="Alibaba Sans Thai" panose="020B0503020203040204" charset="-122"/>
              <a:ea typeface="Alibaba Sans Thai" panose="020B0503020203040204" charset="-122"/>
            </a:endParaRPr>
          </a:p>
        </p:txBody>
      </p:sp>
      <p:sp>
        <p:nvSpPr>
          <p:cNvPr id="110" name="textbox 110"/>
          <p:cNvSpPr/>
          <p:nvPr>
            <p:custDataLst>
              <p:tags r:id="rId9"/>
            </p:custDataLst>
          </p:nvPr>
        </p:nvSpPr>
        <p:spPr>
          <a:xfrm>
            <a:off x="813961" y="4726745"/>
            <a:ext cx="2161355" cy="182057"/>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lang="it-IT" sz="800" kern="0" spc="-10" dirty="0">
                <a:solidFill>
                  <a:srgbClr val="FFFFFF">
                    <a:alpha val="100000"/>
                  </a:srgbClr>
                </a:solidFill>
                <a:latin typeface="Alibaba Sans" panose="020B0503020203040204"/>
                <a:ea typeface="Alibaba Sans" panose="020B0503020203040204"/>
                <a:cs typeface="Alibaba Sans" panose="020B0503020203040204"/>
              </a:rPr>
              <a:t>*</a:t>
            </a:r>
            <a:r>
              <a:rPr lang="it-IT"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I dati sono aggiornati ad aprile 2023</a:t>
            </a:r>
            <a:r>
              <a:rPr lang="it-IT" sz="800" kern="0" spc="60" dirty="0">
                <a:solidFill>
                  <a:srgbClr val="FFFFFF">
                    <a:alpha val="100000"/>
                  </a:srgbClr>
                </a:solidFill>
                <a:latin typeface="Alibaba Sans" panose="020B0503020203040204"/>
                <a:ea typeface="Alibaba Sans" panose="020B0503020203040204"/>
                <a:cs typeface="Alibaba Sans" panose="020B0503020203040204"/>
              </a:rPr>
              <a:t>.</a:t>
            </a:r>
            <a:endParaRPr lang="it-IT" alt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16" name="textbox 116"/>
          <p:cNvSpPr/>
          <p:nvPr>
            <p:custDataLst>
              <p:tags r:id="rId3"/>
            </p:custDataLst>
          </p:nvPr>
        </p:nvSpPr>
        <p:spPr>
          <a:xfrm>
            <a:off x="539648" y="1502079"/>
            <a:ext cx="4867275" cy="1734185"/>
          </a:xfrm>
          <a:prstGeom prst="rect">
            <a:avLst/>
          </a:prstGeom>
        </p:spPr>
        <p:txBody>
          <a:bodyPr vert="horz" wrap="square" lIns="0" tIns="0" rIns="0" bIns="0"/>
          <a:p>
            <a:pPr algn="l" rtl="0" eaLnBrk="0">
              <a:lnSpc>
                <a:spcPct val="79000"/>
              </a:lnSpc>
            </a:pPr>
            <a:endParaRPr lang="en-US" altLang="en-US" sz="100" dirty="0"/>
          </a:p>
          <a:p>
            <a:pPr marL="22860"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Gestione di chain compatibili </a:t>
            </a:r>
            <a:r>
              <a:rPr lang="it-IT"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EV</a:t>
            </a:r>
            <a:r>
              <a:rPr lang="it-IT"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M</a:t>
            </a:r>
            <a:r>
              <a:rPr lang="it-IT"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e </a:t>
            </a:r>
            <a:r>
              <a:rPr lang="it-IT"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non-EVM </a:t>
            </a:r>
            <a:r>
              <a:rPr lang="it-IT"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in un unico luogo</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2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Rimani sempre connesso alle DApp di </a:t>
            </a:r>
            <a:r>
              <a:rPr lang="it-IT" sz="1200"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diverse chain</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indipendentemente dalla chain a cui si passa</a:t>
            </a:r>
            <a:b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Fornisce </a:t>
            </a:r>
            <a:r>
              <a:rPr lang="it-IT"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una sicurezza avanzata </a:t>
            </a:r>
            <a:r>
              <a:rPr lang="it-IT"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collegando l’hardware  wallet SafePal o il mobile wallet all'estensione.</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2700" indent="1016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Un solo clic </a:t>
            </a:r>
            <a:r>
              <a:rPr lang="it-IT" sz="1200"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per connettersi con altri wallet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come </a:t>
            </a:r>
            <a:r>
              <a:rPr lang="it-IT"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Metamask</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it-IT"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Trustwallet</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Ledger, </a:t>
            </a:r>
            <a:r>
              <a:rPr lang="it-IT"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imToken</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 altri ancora.</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118" name="picture 118"/>
          <p:cNvPicPr>
            <a:picLocks noChangeAspect="1"/>
          </p:cNvPicPr>
          <p:nvPr>
            <p:custDataLst>
              <p:tags r:id="rId4"/>
            </p:custDataLst>
          </p:nvPr>
        </p:nvPicPr>
        <p:blipFill>
          <a:blip r:embed="rId5"/>
          <a:stretch>
            <a:fillRect/>
          </a:stretch>
        </p:blipFill>
        <p:spPr>
          <a:xfrm rot="21600000">
            <a:off x="5785503" y="1287371"/>
            <a:ext cx="2294344" cy="2913179"/>
          </a:xfrm>
          <a:prstGeom prst="rect">
            <a:avLst/>
          </a:prstGeom>
        </p:spPr>
      </p:pic>
      <p:sp>
        <p:nvSpPr>
          <p:cNvPr id="120" name="textbox 120"/>
          <p:cNvSpPr/>
          <p:nvPr>
            <p:custDataLst>
              <p:tags r:id="rId6"/>
            </p:custDataLst>
          </p:nvPr>
        </p:nvSpPr>
        <p:spPr>
          <a:xfrm>
            <a:off x="420853" y="505693"/>
            <a:ext cx="747077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Extension</a:t>
            </a:r>
            <a:r>
              <a:rPr sz="2400" kern="0" spc="8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Walle</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a:t>
            </a:r>
            <a:r>
              <a:rPr sz="2400" kern="0" spc="7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per un'esperienza desktop senza soluzione di continuità</a:t>
            </a:r>
            <a:endParaRPr lang="en-US" altLang="en-US" sz="2400" dirty="0">
              <a:latin typeface="Alibaba Sans Thai" panose="020B0503020203040204" charset="-122"/>
              <a:ea typeface="Alibaba Sans Thai" panose="020B0503020203040204" charset="-122"/>
            </a:endParaRPr>
          </a:p>
        </p:txBody>
      </p:sp>
      <p:sp>
        <p:nvSpPr>
          <p:cNvPr id="122" name="textbox 122"/>
          <p:cNvSpPr/>
          <p:nvPr>
            <p:custDataLst>
              <p:tags r:id="rId7"/>
            </p:custDataLst>
          </p:nvPr>
        </p:nvSpPr>
        <p:spPr>
          <a:xfrm>
            <a:off x="886460" y="4691380"/>
            <a:ext cx="2827655" cy="177800"/>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lang="it-IT"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I dati sono aggiornati ad aprile 2023.</a:t>
            </a:r>
            <a:endParaRPr lang="it-IT"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28" name="textbox 128"/>
          <p:cNvSpPr/>
          <p:nvPr>
            <p:custDataLst>
              <p:tags r:id="rId1"/>
            </p:custDataLst>
          </p:nvPr>
        </p:nvSpPr>
        <p:spPr>
          <a:xfrm>
            <a:off x="171450" y="1861820"/>
            <a:ext cx="8667115" cy="875665"/>
          </a:xfrm>
          <a:prstGeom prst="rect">
            <a:avLst/>
          </a:prstGeom>
        </p:spPr>
        <p:txBody>
          <a:bodyPr vert="horz" wrap="square" lIns="0" tIns="0" rIns="0" bIns="0"/>
          <a:p>
            <a:pPr algn="l" rtl="0" eaLnBrk="0">
              <a:lnSpc>
                <a:spcPct val="83000"/>
              </a:lnSpc>
            </a:pPr>
            <a:endParaRPr lang="en-US" altLang="en-US" sz="200" dirty="0"/>
          </a:p>
          <a:p>
            <a:pPr marL="66040" algn="ctr" rtl="0" eaLnBrk="0">
              <a:lnSpc>
                <a:spcPts val="4745"/>
              </a:lnSpc>
            </a:pPr>
            <a:r>
              <a:rPr lang="it-IT" sz="2800" kern="0" spc="8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Crescere: Scalare la propria ricchezza in crypto</a:t>
            </a:r>
            <a:endParaRPr lang="en-US" altLang="en-US" sz="2800" dirty="0">
              <a:latin typeface="Alibaba Sans Thai" panose="020B0503020203040204" charset="-122"/>
              <a:ea typeface="Alibaba Sans Thai" panose="020B0503020203040204" charset="-122"/>
            </a:endParaRPr>
          </a:p>
          <a:p>
            <a:pPr marL="12700" algn="ctr" rtl="0" eaLnBrk="0">
              <a:lnSpc>
                <a:spcPts val="1310"/>
              </a:lnSpc>
              <a:spcBef>
                <a:spcPts val="0"/>
              </a:spcBef>
            </a:pPr>
            <a:r>
              <a:rPr lang="it-IT"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SafePal fornisce servizi di asset managemen</a:t>
            </a:r>
            <a:r>
              <a:rPr lang="it-IT" sz="900" kern="0" spc="60" dirty="0">
                <a:solidFill>
                  <a:srgbClr val="0D0B33">
                    <a:alpha val="100000"/>
                  </a:srgbClr>
                </a:solidFill>
                <a:latin typeface="Alibaba Sans Thai" panose="020B0503020203040204" charset="-122"/>
                <a:ea typeface="Alibaba Sans Thai" panose="020B0503020203040204" charset="-122"/>
                <a:cs typeface="Arial" panose="020B0604020202020204"/>
              </a:rPr>
              <a:t>t </a:t>
            </a:r>
            <a:r>
              <a:rPr lang="it-IT"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diversificati che consentono agli utenti di accrescere e scalare la propria ricchezza in crypto in un batter d'occhio.</a:t>
            </a:r>
            <a:endParaRPr lang="it-IT" sz="900" kern="0" spc="7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4" name="picture 144"/>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34" name="picture 134"/>
          <p:cNvPicPr>
            <a:picLocks noChangeAspect="1"/>
          </p:cNvPicPr>
          <p:nvPr>
            <p:custDataLst>
              <p:tags r:id="rId5"/>
            </p:custDataLst>
          </p:nvPr>
        </p:nvPicPr>
        <p:blipFill>
          <a:blip r:embed="rId6"/>
          <a:stretch>
            <a:fillRect/>
          </a:stretch>
        </p:blipFill>
        <p:spPr>
          <a:xfrm rot="21600000">
            <a:off x="318515" y="2072766"/>
            <a:ext cx="3302305" cy="2862072"/>
          </a:xfrm>
          <a:prstGeom prst="rect">
            <a:avLst/>
          </a:prstGeom>
        </p:spPr>
      </p:pic>
      <p:pic>
        <p:nvPicPr>
          <p:cNvPr id="136" name="picture 136"/>
          <p:cNvPicPr>
            <a:picLocks noChangeAspect="1"/>
          </p:cNvPicPr>
          <p:nvPr>
            <p:custDataLst>
              <p:tags r:id="rId7"/>
            </p:custDataLst>
          </p:nvPr>
        </p:nvPicPr>
        <p:blipFill>
          <a:blip r:embed="rId8"/>
          <a:stretch>
            <a:fillRect/>
          </a:stretch>
        </p:blipFill>
        <p:spPr>
          <a:xfrm rot="21600000">
            <a:off x="5548122" y="2001011"/>
            <a:ext cx="2795651" cy="2651633"/>
          </a:xfrm>
          <a:prstGeom prst="rect">
            <a:avLst/>
          </a:prstGeom>
        </p:spPr>
      </p:pic>
      <p:sp>
        <p:nvSpPr>
          <p:cNvPr id="2" name="textbox 138"/>
          <p:cNvSpPr/>
          <p:nvPr>
            <p:custDataLst>
              <p:tags r:id="rId9"/>
            </p:custDataLst>
          </p:nvPr>
        </p:nvSpPr>
        <p:spPr>
          <a:xfrm>
            <a:off x="4580566" y="505807"/>
            <a:ext cx="3981450" cy="1301114"/>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Monitoraggio e trading</a:t>
            </a:r>
            <a:endParaRPr lang="en-US" altLang="en-US" sz="2400" dirty="0">
              <a:latin typeface="Alibaba Sans Thai" panose="020B0503020203040204" charset="-122"/>
              <a:ea typeface="Alibaba Sans Thai" panose="020B0503020203040204" charset="-122"/>
            </a:endParaRPr>
          </a:p>
          <a:p>
            <a:pPr marL="88900" indent="0" algn="l" rtl="0" eaLnBrk="0" fontAlgn="auto">
              <a:lnSpc>
                <a:spcPct val="110000"/>
              </a:lnSpc>
              <a:spcBef>
                <a:spcPts val="130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a:t>
            </a:r>
            <a:r>
              <a:rPr lang="it-IT"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on perdete mai una mossa di mercato grazie al monitoraggio dei dati di mercato in tempo reale.</a:t>
            </a:r>
            <a:br>
              <a:rPr lang="it-IT"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Fate trading a portata di mano con la migliore liquidità di Binance, MEXC, </a:t>
            </a:r>
            <a:r>
              <a:rPr lang="it-IT"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Bitget</a:t>
            </a:r>
            <a:r>
              <a:rPr lang="it-IT"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1inch, 0X e altri ancora.</a:t>
            </a:r>
            <a:br>
              <a:rPr lang="it-IT" sz="1000" dirty="0">
                <a:latin typeface="Alibaba Sans Thai" panose="020B0503020203040204" charset="-122"/>
                <a:ea typeface="Alibaba Sans Thai" panose="020B0503020203040204" charset="-122"/>
                <a:cs typeface="Alibaba Sans Thai" panose="020B0503020203040204" charset="-122"/>
              </a:rPr>
            </a:b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Aggregate sia CEX che DEX per un'esperienza di trading senza problemi.</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
        <p:nvSpPr>
          <p:cNvPr id="142" name="textbox 142"/>
          <p:cNvSpPr/>
          <p:nvPr>
            <p:custDataLst>
              <p:tags r:id="rId10"/>
            </p:custDataLst>
          </p:nvPr>
        </p:nvSpPr>
        <p:spPr>
          <a:xfrm>
            <a:off x="406050" y="505807"/>
            <a:ext cx="3333750" cy="112141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Swap</a:t>
            </a:r>
            <a:r>
              <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e</a:t>
            </a:r>
            <a:r>
              <a:rPr sz="2400" kern="0" spc="3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Bridge</a:t>
            </a:r>
            <a:endParaRPr lang="en-US" altLang="en-US" sz="2400" dirty="0"/>
          </a:p>
          <a:p>
            <a:pPr algn="l" rtl="0" eaLnBrk="0">
              <a:lnSpc>
                <a:spcPct val="100000"/>
              </a:lnSpc>
            </a:pPr>
            <a:endParaRPr lang="en-US" altLang="en-US" sz="1100" dirty="0"/>
          </a:p>
          <a:p>
            <a:pPr marL="72390" indent="2540" algn="l" rtl="0" eaLnBrk="0" fontAlgn="auto">
              <a:lnSpc>
                <a:spcPct val="110000"/>
              </a:lnSpc>
              <a:spcBef>
                <a:spcPts val="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Swap aggregator </a:t>
            </a:r>
            <a:r>
              <a:rPr lang="it-IT"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che si integra con i canali DEX e CEX, offrendo una vasta gamma di opzioni per la migrazione di asset su più chain.</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62" name="picture 162"/>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48" name="picture 148"/>
          <p:cNvPicPr>
            <a:picLocks noChangeAspect="1"/>
          </p:cNvPicPr>
          <p:nvPr>
            <p:custDataLst>
              <p:tags r:id="rId5"/>
            </p:custDataLst>
          </p:nvPr>
        </p:nvPicPr>
        <p:blipFill>
          <a:blip r:embed="rId6"/>
          <a:stretch>
            <a:fillRect/>
          </a:stretch>
        </p:blipFill>
        <p:spPr>
          <a:xfrm rot="21600000">
            <a:off x="4863083" y="2008729"/>
            <a:ext cx="3212775" cy="2835030"/>
          </a:xfrm>
          <a:prstGeom prst="rect">
            <a:avLst/>
          </a:prstGeom>
        </p:spPr>
      </p:pic>
      <p:sp>
        <p:nvSpPr>
          <p:cNvPr id="150" name="textbox 150"/>
          <p:cNvSpPr/>
          <p:nvPr>
            <p:custDataLst>
              <p:tags r:id="rId7"/>
            </p:custDataLst>
          </p:nvPr>
        </p:nvSpPr>
        <p:spPr>
          <a:xfrm>
            <a:off x="4608767" y="505807"/>
            <a:ext cx="4058284" cy="163083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6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Investi</a:t>
            </a:r>
            <a:r>
              <a:rPr lang="en-US"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e </a:t>
            </a:r>
            <a:r>
              <a:rPr lang="en-US" sz="2400" kern="0" spc="6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guadagna</a:t>
            </a:r>
            <a:endParaRPr lang="en-US" altLang="en-US" sz="2400" dirty="0">
              <a:latin typeface="Alibaba Sans Thai" panose="020B0503020203040204" charset="-122"/>
              <a:ea typeface="Alibaba Sans Thai" panose="020B0503020203040204" charset="-122"/>
            </a:endParaRPr>
          </a:p>
          <a:p>
            <a:pPr marL="60960" indent="-635" algn="l" rtl="0" eaLnBrk="0" fontAlgn="auto">
              <a:lnSpc>
                <a:spcPct val="110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t>
            </a:r>
            <a:r>
              <a:rPr lang="it-IT"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afePal</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Earn: Un aggregatore di rendimenti DeFi integrato che elimina il problema dell'investimento in DeFi.</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10000"/>
              </a:lnSpc>
            </a:pP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57150" indent="2540" algn="l" rtl="0" eaLnBrk="0" fontAlgn="auto">
              <a:lnSpc>
                <a:spcPct val="11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a:t>
            </a:r>
            <a:r>
              <a:rPr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Holder</a:t>
            </a:r>
            <a:r>
              <a:rPr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Offering and</a:t>
            </a:r>
            <a:r>
              <a:rPr sz="900" kern="0" spc="9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Giftbox:</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it-IT"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Programmi esclusivi che offrono opportunità di investimento in anteprima in progetti blockchain emergenti.</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sp>
        <p:nvSpPr>
          <p:cNvPr id="154" name="textbox 154"/>
          <p:cNvSpPr/>
          <p:nvPr>
            <p:custDataLst>
              <p:tags r:id="rId8"/>
            </p:custDataLst>
          </p:nvPr>
        </p:nvSpPr>
        <p:spPr>
          <a:xfrm>
            <a:off x="406050" y="505807"/>
            <a:ext cx="3480434" cy="148716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Navigare ed esplorare</a:t>
            </a:r>
            <a:endParaRPr lang="en-US" altLang="en-US" sz="2400" dirty="0">
              <a:latin typeface="Alibaba Sans Thai" panose="020B0503020203040204" charset="-122"/>
              <a:ea typeface="Alibaba Sans Thai" panose="020B0503020203040204" charset="-122"/>
            </a:endParaRPr>
          </a:p>
          <a:p>
            <a:pPr marL="76200" indent="-635" algn="l" rtl="0" eaLnBrk="0">
              <a:lnSpc>
                <a:spcPct val="119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Esplorate, sfogliate, mettete i segnalibri e accedete alle vostre DApp preferite in un unico posto, in tutta sicurezza, grazie al nostro meccanismo di filtraggio delle </a:t>
            </a:r>
            <a:r>
              <a:rPr lang="it-IT"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71755" indent="3175" algn="l" rtl="0" eaLnBrk="0">
              <a:lnSpc>
                <a:spcPct val="119000"/>
              </a:lnSpc>
              <a:spcBef>
                <a:spcPts val="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Scopri i semplici strumenti di SafePal, come </a:t>
            </a:r>
            <a:r>
              <a:rPr lang="it-IT"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Revoke</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Manager, LP Center e altri ancora.</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pic>
        <p:nvPicPr>
          <p:cNvPr id="156" name="picture 156"/>
          <p:cNvPicPr>
            <a:picLocks noChangeAspect="1"/>
          </p:cNvPicPr>
          <p:nvPr>
            <p:custDataLst>
              <p:tags r:id="rId9"/>
            </p:custDataLst>
          </p:nvPr>
        </p:nvPicPr>
        <p:blipFill>
          <a:blip r:embed="rId10"/>
          <a:stretch>
            <a:fillRect/>
          </a:stretch>
        </p:blipFill>
        <p:spPr>
          <a:xfrm rot="21600000">
            <a:off x="513588" y="2033016"/>
            <a:ext cx="1510283" cy="2702051"/>
          </a:xfrm>
          <a:prstGeom prst="rect">
            <a:avLst/>
          </a:prstGeom>
        </p:spPr>
      </p:pic>
      <p:pic>
        <p:nvPicPr>
          <p:cNvPr id="158" name="picture 158"/>
          <p:cNvPicPr>
            <a:picLocks noChangeAspect="1"/>
          </p:cNvPicPr>
          <p:nvPr>
            <p:custDataLst>
              <p:tags r:id="rId11"/>
            </p:custDataLst>
          </p:nvPr>
        </p:nvPicPr>
        <p:blipFill>
          <a:blip r:embed="rId12"/>
          <a:stretch>
            <a:fillRect/>
          </a:stretch>
        </p:blipFill>
        <p:spPr>
          <a:xfrm rot="21600000">
            <a:off x="2080260" y="2136647"/>
            <a:ext cx="1397507" cy="25984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70" name="textbox 170"/>
          <p:cNvSpPr/>
          <p:nvPr>
            <p:custDataLst>
              <p:tags r:id="rId3"/>
            </p:custDataLst>
          </p:nvPr>
        </p:nvSpPr>
        <p:spPr>
          <a:xfrm>
            <a:off x="420853" y="505693"/>
            <a:ext cx="593071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Road</a:t>
            </a:r>
            <a:r>
              <a:rPr sz="2400" kern="0" spc="-440" dirty="0">
                <a:solidFill>
                  <a:srgbClr val="79EFBD">
                    <a:alpha val="100000"/>
                  </a:srgbClr>
                </a:solidFill>
                <a:latin typeface="Arial" panose="020B0604020202020204"/>
                <a:ea typeface="Arial" panose="020B0604020202020204"/>
                <a:cs typeface="Arial" panose="020B0604020202020204"/>
              </a:rPr>
              <a:t> </a:t>
            </a:r>
            <a:r>
              <a:rPr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map</a:t>
            </a:r>
            <a:r>
              <a:rPr lang="it-IT"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 del prodotto</a:t>
            </a:r>
            <a:endParaRPr lang="en-US" altLang="en-US" sz="2400" dirty="0"/>
          </a:p>
        </p:txBody>
      </p:sp>
      <p:pic>
        <p:nvPicPr>
          <p:cNvPr id="2" name="图片 1" descr="Group 1597879663"/>
          <p:cNvPicPr>
            <a:picLocks noChangeAspect="1"/>
          </p:cNvPicPr>
          <p:nvPr/>
        </p:nvPicPr>
        <p:blipFill>
          <a:blip r:embed="rId4"/>
          <a:stretch>
            <a:fillRect/>
          </a:stretch>
        </p:blipFill>
        <p:spPr>
          <a:xfrm>
            <a:off x="727710" y="1099820"/>
            <a:ext cx="7826375" cy="37318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76" name="picture 176"/>
          <p:cNvPicPr>
            <a:picLocks noChangeAspect="1"/>
          </p:cNvPicPr>
          <p:nvPr>
            <p:custDataLst>
              <p:tags r:id="rId3"/>
            </p:custDataLst>
          </p:nvPr>
        </p:nvPicPr>
        <p:blipFill>
          <a:blip r:embed="rId4"/>
          <a:stretch>
            <a:fillRect/>
          </a:stretch>
        </p:blipFill>
        <p:spPr>
          <a:xfrm rot="21600000">
            <a:off x="6051139" y="1035064"/>
            <a:ext cx="2451272" cy="3000981"/>
          </a:xfrm>
          <a:prstGeom prst="rect">
            <a:avLst/>
          </a:prstGeom>
        </p:spPr>
      </p:pic>
      <p:pic>
        <p:nvPicPr>
          <p:cNvPr id="184" name="picture 184"/>
          <p:cNvPicPr>
            <a:picLocks noChangeAspect="1"/>
          </p:cNvPicPr>
          <p:nvPr>
            <p:custDataLst>
              <p:tags r:id="rId5"/>
            </p:custDataLst>
          </p:nvPr>
        </p:nvPicPr>
        <p:blipFill>
          <a:blip r:embed="rId6"/>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7"/>
            </p:custDataLst>
          </p:nvPr>
        </p:nvPicPr>
        <p:blipFill>
          <a:blip r:embed="rId8"/>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9"/>
            </p:custDataLst>
          </p:nvPr>
        </p:nvPicPr>
        <p:blipFill>
          <a:blip r:embed="rId10"/>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1"/>
            </p:custDataLst>
          </p:nvPr>
        </p:nvPicPr>
        <p:blipFill>
          <a:blip r:embed="rId12"/>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3"/>
            </p:custDataLst>
          </p:nvPr>
        </p:nvPicPr>
        <p:blipFill>
          <a:blip r:embed="rId14"/>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5"/>
            </p:custDataLst>
          </p:nvPr>
        </p:nvPicPr>
        <p:blipFill>
          <a:blip r:embed="rId16"/>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7"/>
            </p:custDataLst>
          </p:nvPr>
        </p:nvPicPr>
        <p:blipFill>
          <a:blip r:embed="rId18"/>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19"/>
            </p:custDataLst>
          </p:nvPr>
        </p:nvPicPr>
        <p:blipFill>
          <a:blip r:embed="rId20"/>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1"/>
            </p:custDataLst>
          </p:nvPr>
        </p:nvPicPr>
        <p:blipFill>
          <a:blip r:embed="rId22"/>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3"/>
            </p:custDataLst>
          </p:nvPr>
        </p:nvPicPr>
        <p:blipFill>
          <a:blip r:embed="rId24"/>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5"/>
            </p:custDataLst>
          </p:nvPr>
        </p:nvPicPr>
        <p:blipFill>
          <a:blip r:embed="rId26"/>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7"/>
            </p:custDataLst>
          </p:nvPr>
        </p:nvPicPr>
        <p:blipFill>
          <a:blip r:embed="rId28"/>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29"/>
            </p:custDataLst>
          </p:nvPr>
        </p:nvPicPr>
        <p:blipFill>
          <a:blip r:embed="rId30"/>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1"/>
            </p:custDataLst>
          </p:nvPr>
        </p:nvPicPr>
        <p:blipFill>
          <a:blip r:embed="rId32"/>
          <a:stretch>
            <a:fillRect/>
          </a:stretch>
        </p:blipFill>
        <p:spPr>
          <a:xfrm rot="21600000">
            <a:off x="6725411" y="3573780"/>
            <a:ext cx="493776" cy="205739"/>
          </a:xfrm>
          <a:prstGeom prst="rect">
            <a:avLst/>
          </a:prstGeom>
        </p:spPr>
      </p:pic>
      <p:sp>
        <p:nvSpPr>
          <p:cNvPr id="220" name="textbox 220"/>
          <p:cNvSpPr/>
          <p:nvPr>
            <p:custDataLst>
              <p:tags r:id="rId33"/>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
        <p:nvSpPr>
          <p:cNvPr id="178" name="textbox 178"/>
          <p:cNvSpPr/>
          <p:nvPr>
            <p:custDataLst>
              <p:tags r:id="rId34"/>
            </p:custDataLst>
          </p:nvPr>
        </p:nvSpPr>
        <p:spPr>
          <a:xfrm>
            <a:off x="508635" y="1173480"/>
            <a:ext cx="5621020" cy="3479800"/>
          </a:xfrm>
          <a:prstGeom prst="rect">
            <a:avLst/>
          </a:prstGeom>
        </p:spPr>
        <p:txBody>
          <a:bodyPr vert="horz" wrap="square" lIns="0" tIns="0" rIns="0" bIns="0"/>
          <a:p>
            <a:pPr algn="l" rtl="0" eaLnBrk="0">
              <a:lnSpc>
                <a:spcPct val="84000"/>
              </a:lnSpc>
            </a:pPr>
            <a:endParaRPr lang="en-US" altLang="en-US" sz="100" dirty="0"/>
          </a:p>
          <a:p>
            <a:pPr marL="20320" algn="l" rtl="0" eaLnBrk="0" fontAlgn="auto">
              <a:lnSpc>
                <a:spcPct val="110000"/>
              </a:lnSpc>
            </a:pPr>
            <a:r>
              <a:rPr lang="it-IT" sz="14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SafePal come ponte per l'</a:t>
            </a:r>
            <a:r>
              <a:rPr lang="it-IT" sz="1400" b="1" kern="0" spc="-10" dirty="0" err="1">
                <a:solidFill>
                  <a:srgbClr val="79EFBD">
                    <a:alpha val="100000"/>
                  </a:srgbClr>
                </a:solidFill>
                <a:latin typeface="Alibaba Sans Thai" panose="020B0503020203040204" charset="-122"/>
                <a:ea typeface="Alibaba Sans Thai" panose="020B0503020203040204" charset="-122"/>
                <a:cs typeface="Alibaba Sans" panose="020B0503020203040204"/>
              </a:rPr>
              <a:t>onboarding</a:t>
            </a:r>
            <a:r>
              <a:rPr lang="it-IT" sz="14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 degli utenti per le chain pubbliche</a:t>
            </a:r>
            <a:endParaRPr lang="en-US" altLang="en-US" sz="1400" dirty="0">
              <a:latin typeface="Alibaba Sans Thai" panose="020B0503020203040204" charset="-122"/>
              <a:ea typeface="Alibaba Sans Thai" panose="020B0503020203040204" charset="-122"/>
            </a:endParaRPr>
          </a:p>
          <a:p>
            <a:pPr marL="20955" algn="l" rtl="0" eaLnBrk="0" fontAlgn="auto">
              <a:lnSpc>
                <a:spcPct val="110000"/>
              </a:lnSpc>
              <a:spcBef>
                <a:spcPts val="36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it-IT"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fornisce un supporto completo per i wallet dei nostri partner blockchain, tra </a:t>
            </a:r>
            <a:r>
              <a:rPr lang="it-IT" sz="900" kern="0" spc="10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cuile</a:t>
            </a:r>
            <a:r>
              <a:rPr lang="it-IT"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loro reti principali, le monete native, gli standard dei token, le applicazioni decentralizzate e gli standard NFT.</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provides comprehensive wallet supp</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ort for our</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blockchain</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partners,</a:t>
            </a:r>
            <a:r>
              <a:rPr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including</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12700" algn="l" rtl="0" eaLnBrk="0" fontAlgn="auto">
              <a:lnSpc>
                <a:spcPct val="110000"/>
              </a:lnSpc>
              <a:spcBef>
                <a:spcPts val="460"/>
              </a:spcBef>
            </a:pPr>
            <a:r>
              <a:rPr sz="9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their</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mainnets,</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native coins,</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token standards, decentralized applications</a:t>
            </a:r>
            <a:r>
              <a:rPr sz="9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and</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NFT</a:t>
            </a:r>
            <a:r>
              <a:rPr sz="900" kern="0" spc="9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standards.</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21590" indent="-635" algn="l" rtl="0" eaLnBrk="0" fontAlgn="auto">
              <a:lnSpc>
                <a:spcPct val="110000"/>
              </a:lnSpc>
              <a:spcBef>
                <a:spcPts val="31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Oltre a ciò, offriamo una suite completa di contenuti educativi che guidano gli utenti tra questi ecosistemi blockchain per proteggere le loro beni cripto.</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17780" indent="2540" algn="l" rtl="0" eaLnBrk="0" fontAlgn="auto">
              <a:lnSpc>
                <a:spcPct val="110000"/>
              </a:lnSpc>
              <a:spcBef>
                <a:spcPts val="31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 </a:t>
            </a:r>
            <a:r>
              <a:rPr lang="it-IT"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collabora anche con fondazioni blockchain per stimolare la loro crescita ecologica sostenendo i loro progetti in fase iniziale.</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20320" algn="l" rtl="0" eaLnBrk="0" fontAlgn="auto">
              <a:lnSpc>
                <a:spcPct val="110000"/>
              </a:lnSpc>
              <a:spcBef>
                <a:spcPts val="425"/>
              </a:spcBef>
            </a:pPr>
            <a:r>
              <a:rPr lang="it-IT" sz="1400" b="1" kern="0" spc="0" dirty="0">
                <a:solidFill>
                  <a:srgbClr val="79EFBD">
                    <a:alpha val="100000"/>
                  </a:srgbClr>
                </a:solidFill>
                <a:latin typeface="Alibaba Sans Thai" panose="020B0503020203040204" charset="-122"/>
                <a:ea typeface="Alibaba Sans Thai" panose="020B0503020203040204" charset="-122"/>
                <a:cs typeface="Alibaba Sans" panose="020B0503020203040204"/>
              </a:rPr>
              <a:t>SafePal come gateway per l'acquisizione di progetti da parte degli utenti</a:t>
            </a:r>
            <a:endParaRPr lang="en-US" altLang="en-US" sz="1400" dirty="0">
              <a:latin typeface="Alibaba Sans Thai" panose="020B0503020203040204" charset="-122"/>
              <a:ea typeface="Alibaba Sans Thai" panose="020B0503020203040204" charset="-122"/>
            </a:endParaRPr>
          </a:p>
          <a:p>
            <a:pPr marL="17145" indent="3175" algn="l" rtl="0" eaLnBrk="0" fontAlgn="auto">
              <a:lnSpc>
                <a:spcPct val="110000"/>
              </a:lnSpc>
              <a:spcBef>
                <a:spcPts val="35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9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Con una base di utenti ampia e attiva, SafePal è diventata una delle piattaforme di acquisizione utenti più influenti per i progetti blockchain per educare, acquisire e convertire utenti di crypto reali e di alta qualità.</a:t>
            </a:r>
            <a:endParaRPr lang="it-IT" sz="9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1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it-IT" sz="9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Abbiamo realizzato campagne di ricerca di successo per oltre 30 progetti, che coprono i segmenti DeFi, NFT, DEX, CEX e altri ancora.</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sp>
        <p:nvSpPr>
          <p:cNvPr id="180" name="textbox 180"/>
          <p:cNvSpPr/>
          <p:nvPr>
            <p:custDataLst>
              <p:tags r:id="rId35"/>
            </p:custDataLst>
          </p:nvPr>
        </p:nvSpPr>
        <p:spPr>
          <a:xfrm>
            <a:off x="394071" y="507598"/>
            <a:ext cx="5014957"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lang="it-IT" sz="2400" kern="0" spc="5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Andiamo oltre come wallet</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2" name="textbox 12"/>
          <p:cNvSpPr/>
          <p:nvPr>
            <p:custDataLst>
              <p:tags r:id="rId3"/>
            </p:custDataLst>
          </p:nvPr>
        </p:nvSpPr>
        <p:spPr>
          <a:xfrm>
            <a:off x="574420" y="1188720"/>
            <a:ext cx="7564119" cy="2152014"/>
          </a:xfrm>
          <a:prstGeom prst="rect">
            <a:avLst/>
          </a:prstGeom>
        </p:spPr>
        <p:txBody>
          <a:bodyPr vert="horz" wrap="square" lIns="0" tIns="0" rIns="0" bIns="0"/>
          <a:p>
            <a:pPr algn="just" rtl="0" eaLnBrk="0">
              <a:lnSpc>
                <a:spcPct val="77000"/>
              </a:lnSpc>
            </a:pPr>
            <a:endParaRPr lang="en-US" altLang="en-US" sz="100" dirty="0"/>
          </a:p>
          <a:p>
            <a:pPr marL="0" indent="0" algn="just" rtl="0" eaLnBrk="0" fontAlgn="auto" latinLnBrk="0" hangingPunct="1">
              <a:lnSpc>
                <a:spcPct val="120000"/>
              </a:lnSpc>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Il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it-IT" sz="1200" kern="0" spc="110" dirty="0">
                <a:solidFill>
                  <a:srgbClr val="FFFFFF">
                    <a:alpha val="100000"/>
                  </a:srgbClr>
                </a:solidFill>
                <a:latin typeface="Alibaba Sans Thai" panose="020B0503020203040204" charset="-122"/>
                <a:ea typeface="Alibaba Sans Thai" panose="020B0503020203040204" charset="-122"/>
                <a:cs typeface="Alibaba Sans" panose="020B0503020203040204"/>
              </a:rPr>
              <a:t> di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è stato pubblicato e rilasciato da SafePal Wallet a scopo informativo e deve essere letto insieme ai Termini se il potenziale acquirente intende utilizzare i prodotti SafePal</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Il presente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è un documento di lavoro ed è soggetto a modifiche ed errori. Qualsiasi acquisto o l'utilizzo dei servizi di SafePal crea un accordo arbitrale vincolante tra SafePal e l'utente/acquirente, come indicato nei Termini.</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0" indent="0" algn="just" rtl="0" eaLnBrk="0" fontAlgn="auto" latinLnBrk="0" hangingPunct="1">
              <a:lnSpc>
                <a:spcPct val="120000"/>
              </a:lnSpc>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Il presente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non costituisce un prospetto ai fini della [Direttiva 2003/71/CEE e della direttiva di modifica 2010/73/UE] [Regolamento (UE) 2017/1129] e non intende costituire un'offerta di titoli o una sollecitazione all'investimento in titoli in nessuna giurisdizione. </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0" indent="0" algn="just" rtl="0" eaLnBrk="0" fontAlgn="auto" latinLnBrk="0" hangingPunct="1">
              <a:lnSpc>
                <a:spcPct val="120000"/>
              </a:lnSpc>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 scopo del presente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è quello di fornire ai potenziali acquirenti le informazioni sull'ecosistema di SafePal per consentire agli acquirenti di prendere la propria decisione in merito all'acquisto o meno dei Token SafePal e all'utilizzo di qualsiasi prodotto dell'ecosistema SafePal.</a:t>
            </a:r>
            <a:r>
              <a:rPr lang="it-IT" sz="1200" kern="0" spc="-10" dirty="0">
                <a:solidFill>
                  <a:srgbClr val="FFFFFF">
                    <a:alpha val="100000"/>
                  </a:srgbClr>
                </a:solidFill>
                <a:latin typeface="Alibaba Sans" panose="020B0503020203040204"/>
                <a:ea typeface="Alibaba Sans" panose="020B0503020203040204"/>
                <a:cs typeface="Alibaba Sans" panose="020B0503020203040204"/>
              </a:rPr>
              <a:t> </a:t>
            </a:r>
            <a:endParaRPr lang="en-US" altLang="en-US" sz="1200" dirty="0"/>
          </a:p>
        </p:txBody>
      </p:sp>
      <p:sp>
        <p:nvSpPr>
          <p:cNvPr id="14" name="textbox 14"/>
          <p:cNvSpPr/>
          <p:nvPr>
            <p:custDataLst>
              <p:tags r:id="rId4"/>
            </p:custDataLst>
          </p:nvPr>
        </p:nvSpPr>
        <p:spPr>
          <a:xfrm>
            <a:off x="420942" y="509617"/>
            <a:ext cx="7119341"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Dichiarazione di non responsabilità</a:t>
            </a:r>
            <a:endParaRPr lang="it-IT" alt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4" name="textbox 224"/>
          <p:cNvSpPr/>
          <p:nvPr>
            <p:custDataLst>
              <p:tags r:id="rId1"/>
            </p:custDataLst>
          </p:nvPr>
        </p:nvSpPr>
        <p:spPr>
          <a:xfrm>
            <a:off x="0" y="2004669"/>
            <a:ext cx="9144000" cy="963614"/>
          </a:xfrm>
          <a:prstGeom prst="rect">
            <a:avLst/>
          </a:prstGeom>
        </p:spPr>
        <p:txBody>
          <a:bodyPr vert="horz" wrap="square" lIns="0" tIns="0" rIns="0" bIns="0"/>
          <a:p>
            <a:pPr algn="ctr" rtl="0" eaLnBrk="0">
              <a:lnSpc>
                <a:spcPct val="115000"/>
              </a:lnSpc>
            </a:pPr>
            <a:r>
              <a:rPr lang="it-IT" altLang="en-US" sz="3200" dirty="0">
                <a:latin typeface="Alibaba Sans Thai" panose="020B0503020203040204" charset="-122"/>
                <a:ea typeface="Alibaba Sans Thai" panose="020B0503020203040204" charset="-122"/>
              </a:rPr>
              <a:t>SFP</a:t>
            </a:r>
            <a:endParaRPr lang="en-US" altLang="en-US" sz="600" dirty="0"/>
          </a:p>
          <a:p>
            <a:pPr marL="12700" algn="ctr" rtl="0" eaLnBrk="0">
              <a:lnSpc>
                <a:spcPts val="1310"/>
              </a:lnSpc>
            </a:pPr>
            <a:r>
              <a:rPr lang="it-IT"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Il motore della crescita che alimenta l'intero ecosistema SafePal</a:t>
            </a:r>
            <a:endParaRPr lang="it-IT" altLang="en-US" sz="900" kern="0" spc="7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textbox 230"/>
          <p:cNvSpPr/>
          <p:nvPr>
            <p:custDataLst>
              <p:tags r:id="rId3"/>
            </p:custDataLst>
          </p:nvPr>
        </p:nvSpPr>
        <p:spPr>
          <a:xfrm>
            <a:off x="607895" y="1281823"/>
            <a:ext cx="4997450" cy="2425014"/>
          </a:xfrm>
          <a:prstGeom prst="rect">
            <a:avLst/>
          </a:prstGeom>
        </p:spPr>
        <p:txBody>
          <a:bodyPr vert="horz" wrap="square" lIns="0" tIns="0" rIns="0" bIns="0"/>
          <a:p>
            <a:pPr algn="l" rtl="0" eaLnBrk="0">
              <a:lnSpc>
                <a:spcPct val="72000"/>
              </a:lnSpc>
            </a:pPr>
            <a:endParaRPr lang="en-US" altLang="en-US" sz="100" dirty="0"/>
          </a:p>
          <a:p>
            <a:pPr marL="18415" indent="0" algn="l" rtl="0" eaLnBrk="0" fontAlgn="auto">
              <a:lnSpc>
                <a:spcPct val="120000"/>
              </a:lnSpc>
            </a:pP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è un utility token emesso sulla BNB Chain¹ e su Ethereum² per alimentare l'ecosistema SafePal e governare la community. </a:t>
            </a:r>
            <a:endPar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8415" indent="0" algn="l" rtl="0" eaLnBrk="0" fontAlgn="auto">
              <a:lnSpc>
                <a:spcPct val="120000"/>
              </a:lnSpc>
            </a:pP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La sua fornitura totale è di 500milioni. 300 milioni della fornitura totale sono sulla BNB Chain e i restanti 200 milioni sono su Ethereum. L'8 febbraio 2021, SFP è stato lanciato come il primo progetto IEO su Binance Launchpad nel 2021³. </a:t>
            </a:r>
            <a:endPar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8415" indent="0" algn="l" rtl="0" eaLnBrk="0" fontAlgn="auto">
              <a:lnSpc>
                <a:spcPct val="120000"/>
              </a:lnSpc>
            </a:pPr>
            <a:endPar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8415" indent="0" algn="l" rtl="0" eaLnBrk="0" fontAlgn="auto">
              <a:lnSpc>
                <a:spcPct val="120000"/>
              </a:lnSpc>
            </a:pP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Da ottobre 2022, SFP è quotato su più di 20 CEX e DEX, tra cui Binance, PancakeSwap, Kucoin, Bybit, Bitget, MEXC, Gate.io, Biswap e altri⁴. </a:t>
            </a:r>
            <a:endPar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8415" indent="0" algn="l" rtl="0" eaLnBrk="0" fontAlgn="auto">
              <a:lnSpc>
                <a:spcPct val="120000"/>
              </a:lnSpc>
            </a:pP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SFP è anche disponibile per il pagamento e il checkout sul sito SafePal e sulla piattaforma Binance Pay</a:t>
            </a:r>
            <a:r>
              <a:rPr sz="100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sym typeface="+mn-ea"/>
              </a:rPr>
              <a:t>⁵</a:t>
            </a:r>
            <a:r>
              <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
        <p:nvSpPr>
          <p:cNvPr id="232" name="textbox 232"/>
          <p:cNvSpPr/>
          <p:nvPr>
            <p:custDataLst>
              <p:tags r:id="rId4"/>
            </p:custDataLst>
          </p:nvPr>
        </p:nvSpPr>
        <p:spPr>
          <a:xfrm>
            <a:off x="677028" y="4242701"/>
            <a:ext cx="7551419" cy="739775"/>
          </a:xfrm>
          <a:prstGeom prst="rect">
            <a:avLst/>
          </a:prstGeom>
        </p:spPr>
        <p:txBody>
          <a:bodyPr vert="horz" wrap="square" lIns="0" tIns="0" rIns="0" bIns="0"/>
          <a:p>
            <a:pPr algn="l" rtl="0" eaLnBrk="0">
              <a:lnSpc>
                <a:spcPct val="87000"/>
              </a:lnSpc>
            </a:pPr>
            <a:endParaRPr lang="en-US" altLang="en-US" sz="100" dirty="0">
              <a:solidFill>
                <a:schemeClr val="bg1"/>
              </a:solidFill>
            </a:endParaRPr>
          </a:p>
          <a:p>
            <a:pPr marL="16510" algn="l" rtl="0" eaLnBrk="0">
              <a:lnSpc>
                <a:spcPct val="85000"/>
              </a:lnSpc>
            </a:pPr>
            <a:r>
              <a:rPr sz="8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¹</a:t>
            </a:r>
            <a:r>
              <a:rP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 </a:t>
            </a:r>
            <a:r>
              <a:rPr lang="fr-FR" sz="800" kern="0" dirty="0">
                <a:solidFill>
                  <a:schemeClr val="bg1">
                    <a:alpha val="100000"/>
                  </a:schemeClr>
                </a:solidFill>
                <a:latin typeface="Alibaba Sans Thai" panose="020B0503020203040204" charset="-122"/>
                <a:ea typeface="Alibaba Sans Thai" panose="020B0503020203040204" charset="-122"/>
              </a:rPr>
              <a:t>SFP su BNB Chain Explorer:</a:t>
            </a:r>
            <a:r>
              <a:rPr lang="fr-F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 </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5">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https://bscscan.com/token/0xd41fdb03ba84762dd66a0af1a6c8540ff1ba5dfb</a:t>
            </a:r>
            <a:endParaRPr lang="en-US" altLang="en-US" sz="800" dirty="0">
              <a:solidFill>
                <a:schemeClr val="bg1"/>
              </a:solidFill>
              <a:latin typeface="Alibaba Sans Thai" panose="020B0503020203040204" charset="-122"/>
              <a:ea typeface="Alibaba Sans Thai" panose="020B0503020203040204" charset="-122"/>
            </a:endParaRPr>
          </a:p>
          <a:p>
            <a:pPr marL="15240" algn="l" rtl="0" eaLnBrk="0">
              <a:lnSpc>
                <a:spcPct val="85000"/>
              </a:lnSpc>
              <a:spcBef>
                <a:spcPts val="145"/>
              </a:spcBef>
            </a:pPr>
            <a:r>
              <a:rPr sz="8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²</a:t>
            </a:r>
            <a:r>
              <a:rP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 </a:t>
            </a:r>
            <a:r>
              <a:rPr lang="it-IT" sz="800" kern="0" dirty="0">
                <a:solidFill>
                  <a:schemeClr val="bg1">
                    <a:alpha val="100000"/>
                  </a:schemeClr>
                </a:solidFill>
                <a:latin typeface="Alibaba Sans Thai" panose="020B0503020203040204" charset="-122"/>
                <a:ea typeface="Alibaba Sans Thai" panose="020B0503020203040204" charset="-122"/>
              </a:rPr>
              <a:t>SFP è migrato parzialmente a Ethereum il 17 luglio 2023. I dettagli sono condivisi sul blog di SafePal:</a:t>
            </a:r>
            <a:r>
              <a:rPr sz="800" kern="0" spc="70" dirty="0">
                <a:noFill/>
                <a:latin typeface="Alibaba Sans Thai" panose="020B0503020203040204" charset="-122"/>
                <a:ea typeface="Alibaba Sans Thai" panose="020B0503020203040204" charset="-122"/>
                <a:cs typeface="Alibaba Sans" panose="020B0503020203040204"/>
              </a:rPr>
              <a:t> </a:t>
            </a:r>
            <a:r>
              <a:rPr sz="800" kern="0" spc="-10" dirty="0">
                <a:solidFill>
                  <a:schemeClr val="bg1"/>
                </a:solidFill>
                <a:latin typeface="Alibaba Sans Thai" panose="020B0503020203040204" charset="-122"/>
                <a:ea typeface="Alibaba Sans Thai" panose="020B0503020203040204" charset="-122"/>
                <a:cs typeface="Alibaba Sans" panose="020B0503020203040204"/>
                <a:hlinkClick r:id="rId6"/>
              </a:rPr>
              <a:t>https://blog.safepal.com/greater-cross-chain-</a:t>
            </a:r>
            <a:r>
              <a:rPr sz="800" kern="0" spc="-10" dirty="0">
                <a:solidFill>
                  <a:schemeClr val="bg1"/>
                </a:solidFill>
                <a:latin typeface="Alibaba Sans Thai" panose="020B0503020203040204" charset="-122"/>
                <a:ea typeface="Alibaba Sans Thai" panose="020B0503020203040204" charset="-122"/>
                <a:hlinkClick r:id="rId6"/>
              </a:rPr>
              <a:t>interoperability-for-sfp-on-bep-20-and-erc-20/</a:t>
            </a:r>
            <a:r>
              <a:rPr lang="it-IT" sz="800" kern="0" spc="-10" dirty="0">
                <a:noFill/>
                <a:latin typeface="Alibaba Sans Thai" panose="020B0503020203040204" charset="-122"/>
                <a:ea typeface="Alibaba Sans Thai" panose="020B0503020203040204" charset="-122"/>
              </a:rPr>
              <a:t> </a:t>
            </a:r>
            <a:r>
              <a:rPr sz="800" kern="0" spc="-10" dirty="0">
                <a:noFill/>
                <a:latin typeface="Alibaba Sans Thai" panose="020B0503020203040204" charset="-122"/>
                <a:ea typeface="Alibaba Sans Thai" panose="020B0503020203040204" charset="-122"/>
              </a:rPr>
              <a:t>.</a:t>
            </a:r>
            <a:r>
              <a:rPr sz="800" kern="0" spc="-10" dirty="0">
                <a:solidFill>
                  <a:schemeClr val="bg1">
                    <a:alpha val="100000"/>
                  </a:schemeClr>
                </a:solidFill>
                <a:latin typeface="Alibaba Sans Thai" panose="020B0503020203040204" charset="-122"/>
                <a:ea typeface="Alibaba Sans Thai" panose="020B0503020203040204" charset="-122"/>
              </a:rPr>
              <a:t> </a:t>
            </a:r>
            <a:r>
              <a:rPr lang="it-IT"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Visualizza SFP su </a:t>
            </a:r>
            <a:r>
              <a:rPr lang="it-IT" sz="800" kern="0" spc="0" dirty="0" err="1">
                <a:solidFill>
                  <a:schemeClr val="bg1">
                    <a:alpha val="100000"/>
                  </a:schemeClr>
                </a:solidFill>
                <a:latin typeface="Alibaba Sans Thai" panose="020B0503020203040204" charset="-122"/>
                <a:ea typeface="Alibaba Sans Thai" panose="020B0503020203040204" charset="-122"/>
                <a:cs typeface="Alibaba Sans" panose="020B0503020203040204"/>
              </a:rPr>
              <a:t>EtherScan</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a:t>
            </a:r>
            <a:r>
              <a:rPr sz="800" kern="0" spc="70" dirty="0">
                <a:solidFill>
                  <a:schemeClr val="bg1">
                    <a:alpha val="100000"/>
                  </a:schemeClr>
                </a:solidFill>
                <a:latin typeface="Alibaba Sans Thai" panose="020B0503020203040204" charset="-122"/>
                <a:ea typeface="Alibaba Sans Thai" panose="020B0503020203040204" charset="-122"/>
                <a:cs typeface="Alibaba Sans" panose="020B0503020203040204"/>
              </a:rPr>
              <a:t>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https://etherscan.i</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o/token/0x12e2b8033420270db2f3b328e32370cb5b2ca134</a:t>
            </a:r>
            <a:endParaRPr lang="en-US" altLang="en-US" sz="800" dirty="0">
              <a:solidFill>
                <a:schemeClr val="bg1"/>
              </a:solidFill>
              <a:latin typeface="Alibaba Sans Thai" panose="020B0503020203040204" charset="-122"/>
              <a:ea typeface="Alibaba Sans Thai" panose="020B0503020203040204" charset="-122"/>
            </a:endParaRPr>
          </a:p>
          <a:p>
            <a:pPr marL="16510" algn="l" rtl="0" eaLnBrk="0">
              <a:lnSpc>
                <a:spcPct val="85000"/>
              </a:lnSpc>
              <a:spcBef>
                <a:spcPts val="145"/>
              </a:spcBef>
            </a:pPr>
            <a:r>
              <a:rPr sz="8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³</a:t>
            </a:r>
            <a:r>
              <a:rP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SFP</a:t>
            </a:r>
            <a:r>
              <a:rPr lang="it-IT"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 è stato elencato come il primo progetto IEO su Binance nel 2021</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rPr>
              <a:t>:</a:t>
            </a:r>
            <a:r>
              <a:rPr sz="800" kern="0" spc="70" dirty="0">
                <a:solidFill>
                  <a:schemeClr val="bg1">
                    <a:alpha val="100000"/>
                  </a:schemeClr>
                </a:solidFill>
                <a:latin typeface="Alibaba Sans Thai" panose="020B0503020203040204" charset="-122"/>
                <a:ea typeface="Alibaba Sans Thai" panose="020B0503020203040204" charset="-122"/>
                <a:cs typeface="Alibaba Sans" panose="020B0503020203040204"/>
              </a:rPr>
              <a:t> </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8">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https://www.binance.com/en/support/announcement/3a599775d4474e299c3aed3455e12478/</a:t>
            </a:r>
            <a:endParaRPr lang="en-US" altLang="en-US" sz="800" dirty="0">
              <a:solidFill>
                <a:schemeClr val="bg1"/>
              </a:solidFill>
              <a:latin typeface="Alibaba Sans Thai" panose="020B0503020203040204" charset="-122"/>
              <a:ea typeface="Alibaba Sans Thai" panose="020B0503020203040204" charset="-122"/>
            </a:endParaRPr>
          </a:p>
          <a:p>
            <a:pPr marL="12700" algn="l" rtl="0" eaLnBrk="0">
              <a:lnSpc>
                <a:spcPct val="85000"/>
              </a:lnSpc>
              <a:spcBef>
                <a:spcPts val="145"/>
              </a:spcBef>
            </a:pPr>
            <a:r>
              <a:rP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⁴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SFP </a:t>
            </a:r>
            <a:r>
              <a:rPr lang="it-IT"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su</a:t>
            </a:r>
            <a:r>
              <a:rPr sz="800" kern="0" spc="50" dirty="0">
                <a:solidFill>
                  <a:schemeClr val="bg1">
                    <a:alpha val="100000"/>
                  </a:schemeClr>
                </a:solidFill>
                <a:latin typeface="Alibaba Sans Thai" panose="020B0503020203040204" charset="-122"/>
                <a:ea typeface="Alibaba Sans Thai" panose="020B0503020203040204" charset="-122"/>
                <a:cs typeface="Alibaba Sans" panose="020B0503020203040204"/>
              </a:rPr>
              <a:t>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CoinMarketCap:</a:t>
            </a:r>
            <a:r>
              <a:rPr sz="800" kern="0" spc="70" dirty="0">
                <a:solidFill>
                  <a:schemeClr val="bg1">
                    <a:alpha val="100000"/>
                  </a:schemeClr>
                </a:solidFill>
                <a:latin typeface="Alibaba Sans Thai" panose="020B0503020203040204" charset="-122"/>
                <a:ea typeface="Alibaba Sans Thai" panose="020B0503020203040204" charset="-122"/>
                <a:cs typeface="Alibaba Sans" panose="020B0503020203040204"/>
              </a:rPr>
              <a:t>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tps://coinmarketcap.com/currencies/safepal/</a:t>
            </a:r>
            <a:endParaRPr lang="en-US" altLang="en-US" sz="800" dirty="0">
              <a:solidFill>
                <a:schemeClr val="bg1"/>
              </a:solidFill>
              <a:latin typeface="Alibaba Sans Thai" panose="020B0503020203040204" charset="-122"/>
              <a:ea typeface="Alibaba Sans Thai" panose="020B0503020203040204" charset="-122"/>
            </a:endParaRPr>
          </a:p>
          <a:p>
            <a:pPr marL="16510" algn="l" rtl="0" eaLnBrk="0">
              <a:lnSpc>
                <a:spcPct val="85000"/>
              </a:lnSpc>
              <a:spcBef>
                <a:spcPts val="145"/>
              </a:spcBef>
            </a:pPr>
            <a:r>
              <a:rPr sz="800" kern="0" spc="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rPr>
              <a:t>⁵ </a:t>
            </a:r>
            <a:r>
              <a:rPr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SFP </a:t>
            </a:r>
            <a:r>
              <a:rPr lang="it-IT"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disponibile per il checkout su Binance </a:t>
            </a:r>
            <a:r>
              <a:rPr lang="it-IT" sz="800" kern="0" spc="0" dirty="0" err="1">
                <a:solidFill>
                  <a:schemeClr val="bg1">
                    <a:alpha val="100000"/>
                  </a:schemeClr>
                </a:solidFill>
                <a:latin typeface="Alibaba Sans Thai" panose="020B0503020203040204" charset="-122"/>
                <a:ea typeface="Alibaba Sans Thai" panose="020B0503020203040204" charset="-122"/>
                <a:cs typeface="Alibaba Sans" panose="020B0503020203040204"/>
              </a:rPr>
              <a:t>Pay</a:t>
            </a:r>
            <a:r>
              <a:rPr lang="it-IT" sz="800" kern="0" spc="0" dirty="0">
                <a:solidFill>
                  <a:schemeClr val="bg1">
                    <a:alpha val="100000"/>
                  </a:schemeClr>
                </a:solidFill>
                <a:latin typeface="Alibaba Sans Thai" panose="020B0503020203040204" charset="-122"/>
                <a:ea typeface="Alibaba Sans Thai" panose="020B0503020203040204" charset="-122"/>
                <a:cs typeface="Alibaba Sans" panose="020B0503020203040204"/>
              </a:rPr>
              <a:t>: </a:t>
            </a:r>
            <a:r>
              <a:rPr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10">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https://pay.binance.com/en/merchant-stores?tab=featured</a:t>
            </a:r>
            <a:endParaRPr lang="en-US" altLang="en-US" sz="8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hlinkClick r:id="rId10">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endParaRPr>
          </a:p>
        </p:txBody>
      </p:sp>
      <p:graphicFrame>
        <p:nvGraphicFramePr>
          <p:cNvPr id="234" name="table 234"/>
          <p:cNvGraphicFramePr>
            <a:graphicFrameLocks noGrp="1"/>
          </p:cNvGraphicFramePr>
          <p:nvPr>
            <p:custDataLst>
              <p:tags r:id="rId11"/>
            </p:custDataLst>
          </p:nvPr>
        </p:nvGraphicFramePr>
        <p:xfrm>
          <a:off x="6052820" y="1145540"/>
          <a:ext cx="2199639" cy="2201540"/>
        </p:xfrm>
        <a:graphic>
          <a:graphicData uri="http://schemas.openxmlformats.org/drawingml/2006/table">
            <a:tbl>
              <a:tblPr/>
              <a:tblGrid>
                <a:gridCol w="1716405"/>
                <a:gridCol w="483234"/>
              </a:tblGrid>
              <a:tr h="247650">
                <a:tc>
                  <a:txBody>
                    <a:bodyPr/>
                    <a:p>
                      <a:pPr algn="l" rtl="0" eaLnBrk="0">
                        <a:lnSpc>
                          <a:spcPct val="107000"/>
                        </a:lnSpc>
                      </a:pPr>
                      <a:endParaRPr lang="en-US" altLang="en-US" sz="500" dirty="0"/>
                    </a:p>
                    <a:p>
                      <a:pPr marL="106680" marR="0" lvl="0" indent="0" algn="l" defTabSz="914400" rtl="0" eaLnBrk="0" fontAlgn="auto" latinLnBrk="0" hangingPunct="1">
                        <a:lnSpc>
                          <a:spcPct val="91000"/>
                        </a:lnSpc>
                        <a:spcBef>
                          <a:spcPts val="0"/>
                        </a:spcBef>
                        <a:spcAft>
                          <a:spcPts val="0"/>
                        </a:spcAft>
                        <a:buClrTx/>
                        <a:buSzTx/>
                        <a:buFontTx/>
                        <a:buNone/>
                        <a:defRPr/>
                      </a:pPr>
                      <a:r>
                        <a:rPr lang="it-IT" sz="900" kern="0" spc="40" dirty="0">
                          <a:solidFill>
                            <a:srgbClr val="FFFFFF">
                              <a:alpha val="100000"/>
                            </a:srgbClr>
                          </a:solidFill>
                          <a:latin typeface="Alibaba Sans" panose="020B0503020203040204"/>
                          <a:ea typeface="Alibaba Sans" panose="020B0503020203040204"/>
                          <a:cs typeface="Alibaba Sans" panose="020B0503020203040204"/>
                        </a:rPr>
                        <a:t>Riserve della </a:t>
                      </a:r>
                      <a:r>
                        <a:rPr sz="900" kern="0" spc="40" dirty="0">
                          <a:solidFill>
                            <a:srgbClr val="FFFFFF">
                              <a:alpha val="100000"/>
                            </a:srgbClr>
                          </a:solidFill>
                          <a:latin typeface="Alibaba Sans" panose="020B0503020203040204"/>
                          <a:ea typeface="Alibaba Sans" panose="020B0503020203040204"/>
                          <a:cs typeface="Alibaba Sans" panose="020B0503020203040204"/>
                        </a:rPr>
                        <a:t>Foundation</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6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13000"/>
                        </a:lnSpc>
                      </a:pPr>
                      <a:endParaRPr lang="en-US" altLang="en-US" sz="500" dirty="0"/>
                    </a:p>
                    <a:p>
                      <a:pPr marL="97155" algn="l" rtl="0" eaLnBrk="0">
                        <a:lnSpc>
                          <a:spcPct val="85000"/>
                        </a:lnSpc>
                      </a:pPr>
                      <a:r>
                        <a:rPr sz="900" kern="0" spc="50" dirty="0">
                          <a:solidFill>
                            <a:srgbClr val="FFFFFF">
                              <a:alpha val="100000"/>
                            </a:srgbClr>
                          </a:solidFill>
                          <a:latin typeface="Alibaba Sans" panose="020B0503020203040204"/>
                          <a:ea typeface="Alibaba Sans" panose="020B0503020203040204"/>
                          <a:cs typeface="Alibaba Sans" panose="020B0503020203040204"/>
                        </a:rPr>
                        <a:t>Team</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204">
                <a:tc>
                  <a:txBody>
                    <a:bodyPr/>
                    <a:p>
                      <a:pPr algn="l" rtl="0" eaLnBrk="0">
                        <a:lnSpc>
                          <a:spcPct val="101000"/>
                        </a:lnSpc>
                      </a:pPr>
                      <a:endParaRPr lang="en-US" altLang="en-US" sz="500" dirty="0"/>
                    </a:p>
                    <a:p>
                      <a:pPr marL="104140" algn="l" rtl="0" eaLnBrk="0">
                        <a:lnSpc>
                          <a:spcPct val="93000"/>
                        </a:lnSpc>
                        <a:spcBef>
                          <a:spcPts val="5"/>
                        </a:spcBef>
                      </a:pPr>
                      <a:r>
                        <a:rPr sz="900" kern="0" spc="50" dirty="0">
                          <a:solidFill>
                            <a:srgbClr val="FFFFFF">
                              <a:alpha val="100000"/>
                            </a:srgbClr>
                          </a:solidFill>
                          <a:latin typeface="Alibaba Sans" panose="020B0503020203040204"/>
                          <a:ea typeface="Alibaba Sans" panose="020B0503020203040204"/>
                          <a:cs typeface="Alibaba Sans" panose="020B0503020203040204"/>
                        </a:rPr>
                        <a:t>Community &amp; Aird</a:t>
                      </a:r>
                      <a:r>
                        <a:rPr sz="900" kern="0" spc="40" dirty="0">
                          <a:solidFill>
                            <a:srgbClr val="FFFFFF">
                              <a:alpha val="100000"/>
                            </a:srgbClr>
                          </a:solidFill>
                          <a:latin typeface="Alibaba Sans" panose="020B0503020203040204"/>
                          <a:ea typeface="Alibaba Sans" panose="020B0503020203040204"/>
                          <a:cs typeface="Alibaba Sans" panose="020B0503020203040204"/>
                        </a:rPr>
                        <a:t>rop</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7635" algn="l" rtl="0" eaLnBrk="0">
                        <a:lnSpc>
                          <a:spcPct val="86000"/>
                        </a:lnSpc>
                        <a:spcBef>
                          <a:spcPts val="0"/>
                        </a:spcBef>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6680" algn="l" rtl="0" eaLnBrk="0">
                        <a:lnSpc>
                          <a:spcPct val="93000"/>
                        </a:lnSpc>
                        <a:spcBef>
                          <a:spcPts val="5"/>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P</a:t>
                      </a:r>
                      <a:r>
                        <a:rPr lang="it-IT" sz="900" kern="0" spc="40" dirty="0" err="1">
                          <a:solidFill>
                            <a:srgbClr val="FFFFFF">
                              <a:alpha val="100000"/>
                            </a:srgbClr>
                          </a:solidFill>
                          <a:latin typeface="Alibaba Sans" panose="020B0503020203040204"/>
                          <a:ea typeface="Alibaba Sans" panose="020B0503020203040204"/>
                          <a:cs typeface="Alibaba Sans" panose="020B0503020203040204"/>
                        </a:rPr>
                        <a:t>rodotti</a:t>
                      </a:r>
                      <a:r>
                        <a:rPr lang="it-IT" sz="900" kern="0" spc="40" dirty="0">
                          <a:solidFill>
                            <a:srgbClr val="FFFFFF">
                              <a:alpha val="100000"/>
                            </a:srgbClr>
                          </a:solidFill>
                          <a:latin typeface="Alibaba Sans" panose="020B0503020203040204"/>
                          <a:ea typeface="Alibaba Sans" panose="020B0503020203040204"/>
                          <a:cs typeface="Alibaba Sans" panose="020B0503020203040204"/>
                        </a:rPr>
                        <a:t> </a:t>
                      </a:r>
                      <a:r>
                        <a:rPr sz="900" kern="0" spc="40" dirty="0">
                          <a:solidFill>
                            <a:srgbClr val="FFFFFF">
                              <a:alpha val="100000"/>
                            </a:srgbClr>
                          </a:solidFill>
                          <a:latin typeface="Alibaba Sans" panose="020B0503020203040204"/>
                          <a:ea typeface="Alibaba Sans" panose="020B0503020203040204"/>
                          <a:cs typeface="Alibaba Sans" panose="020B0503020203040204"/>
                        </a:rPr>
                        <a:t>&amp;</a:t>
                      </a:r>
                      <a:r>
                        <a:rPr sz="900" kern="0" spc="100" dirty="0">
                          <a:solidFill>
                            <a:srgbClr val="FFFFFF">
                              <a:alpha val="100000"/>
                            </a:srgbClr>
                          </a:solidFill>
                          <a:latin typeface="Alibaba Sans" panose="020B0503020203040204"/>
                          <a:ea typeface="Alibaba Sans" panose="020B0503020203040204"/>
                          <a:cs typeface="Alibaba Sans" panose="020B0503020203040204"/>
                        </a:rPr>
                        <a:t> </a:t>
                      </a:r>
                      <a:r>
                        <a:rPr sz="900" kern="0" spc="40" dirty="0">
                          <a:solidFill>
                            <a:srgbClr val="FFFFFF">
                              <a:alpha val="100000"/>
                            </a:srgbClr>
                          </a:solidFill>
                          <a:latin typeface="Alibaba Sans" panose="020B0503020203040204"/>
                          <a:ea typeface="Alibaba Sans" panose="020B0503020203040204"/>
                          <a:cs typeface="Alibaba Sans" panose="020B0503020203040204"/>
                        </a:rPr>
                        <a:t>Marketing</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2235" algn="l" rtl="0" eaLnBrk="0">
                        <a:lnSpc>
                          <a:spcPct val="91000"/>
                        </a:lnSpc>
                      </a:pPr>
                      <a:r>
                        <a:rPr lang="it-IT" altLang="en-US" sz="900" kern="0" spc="30" dirty="0">
                          <a:solidFill>
                            <a:srgbClr val="FFFFFF">
                              <a:alpha val="100000"/>
                            </a:srgbClr>
                          </a:solidFill>
                          <a:latin typeface="Alibaba Sans" panose="020B0503020203040204"/>
                        </a:rPr>
                        <a:t>Investimento Seed</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2%</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6680" algn="l" rtl="0" eaLnBrk="0">
                        <a:lnSpc>
                          <a:spcPct val="91000"/>
                        </a:lnSpc>
                      </a:pPr>
                      <a:r>
                        <a:rPr lang="it-IT" sz="900" kern="0" spc="30" dirty="0">
                          <a:solidFill>
                            <a:srgbClr val="FFFFFF">
                              <a:alpha val="100000"/>
                            </a:srgbClr>
                          </a:solidFill>
                          <a:latin typeface="Alibaba Sans" panose="020B0503020203040204"/>
                          <a:ea typeface="Alibaba Sans" panose="020B0503020203040204"/>
                          <a:cs typeface="Alibaba Sans" panose="020B0503020203040204"/>
                        </a:rPr>
                        <a:t>Vendita </a:t>
                      </a:r>
                      <a:r>
                        <a:rPr sz="900" kern="0" spc="30" dirty="0">
                          <a:solidFill>
                            <a:srgbClr val="FFFFFF">
                              <a:alpha val="100000"/>
                            </a:srgbClr>
                          </a:solidFill>
                          <a:latin typeface="Alibaba Sans" panose="020B0503020203040204"/>
                          <a:ea typeface="Alibaba Sans" panose="020B0503020203040204"/>
                          <a:cs typeface="Alibaba Sans" panose="020B0503020203040204"/>
                        </a:rPr>
                        <a:t>Pub</a:t>
                      </a:r>
                      <a:r>
                        <a:rPr lang="it-IT" sz="900" kern="0" spc="30" dirty="0">
                          <a:solidFill>
                            <a:srgbClr val="FFFFFF">
                              <a:alpha val="100000"/>
                            </a:srgbClr>
                          </a:solidFill>
                          <a:latin typeface="Alibaba Sans" panose="020B0503020203040204"/>
                          <a:ea typeface="Alibaba Sans" panose="020B0503020203040204"/>
                          <a:cs typeface="Alibaba Sans" panose="020B0503020203040204"/>
                        </a:rPr>
                        <a:t>b</a:t>
                      </a:r>
                      <a:r>
                        <a:rPr sz="900" kern="0" spc="30" dirty="0" err="1">
                          <a:solidFill>
                            <a:srgbClr val="FFFFFF">
                              <a:alpha val="100000"/>
                            </a:srgbClr>
                          </a:solidFill>
                          <a:latin typeface="Alibaba Sans" panose="020B0503020203040204"/>
                          <a:ea typeface="Alibaba Sans" panose="020B0503020203040204"/>
                          <a:cs typeface="Alibaba Sans" panose="020B0503020203040204"/>
                        </a:rPr>
                        <a:t>lic</a:t>
                      </a:r>
                      <a:r>
                        <a:rPr lang="it-IT" sz="900" kern="0" spc="30" dirty="0">
                          <a:solidFill>
                            <a:srgbClr val="FFFFFF">
                              <a:alpha val="100000"/>
                            </a:srgbClr>
                          </a:solidFill>
                          <a:latin typeface="Alibaba Sans" panose="020B0503020203040204"/>
                          <a:ea typeface="Alibaba Sans" panose="020B0503020203040204"/>
                          <a:cs typeface="Alibaba Sans" panose="020B0503020203040204"/>
                        </a:rPr>
                        <a:t>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03000"/>
                        </a:lnSpc>
                      </a:pPr>
                      <a:endParaRPr lang="en-US" altLang="en-US" sz="500" dirty="0"/>
                    </a:p>
                    <a:p>
                      <a:pPr marL="106680" algn="l" rtl="0" eaLnBrk="0">
                        <a:lnSpc>
                          <a:spcPct val="91000"/>
                        </a:lnSpc>
                      </a:pPr>
                      <a:r>
                        <a:rPr lang="it-IT" sz="900" kern="0" spc="30" dirty="0">
                          <a:solidFill>
                            <a:srgbClr val="FFFFFF">
                              <a:alpha val="100000"/>
                            </a:srgbClr>
                          </a:solidFill>
                          <a:latin typeface="Alibaba Sans" panose="020B0503020203040204"/>
                          <a:ea typeface="Alibaba Sans" panose="020B0503020203040204"/>
                          <a:cs typeface="Alibaba Sans" panose="020B0503020203040204"/>
                        </a:rPr>
                        <a:t>Vendita P</a:t>
                      </a:r>
                      <a:r>
                        <a:rPr sz="900" kern="0" spc="30" dirty="0" err="1">
                          <a:solidFill>
                            <a:srgbClr val="FFFFFF">
                              <a:alpha val="100000"/>
                            </a:srgbClr>
                          </a:solidFill>
                          <a:latin typeface="Alibaba Sans" panose="020B0503020203040204"/>
                          <a:ea typeface="Alibaba Sans" panose="020B0503020203040204"/>
                          <a:cs typeface="Alibaba Sans" panose="020B0503020203040204"/>
                        </a:rPr>
                        <a:t>rivat</a:t>
                      </a:r>
                      <a:r>
                        <a:rPr lang="it-IT" sz="900" kern="0" spc="30" dirty="0">
                          <a:solidFill>
                            <a:srgbClr val="FFFFFF">
                              <a:alpha val="100000"/>
                            </a:srgbClr>
                          </a:solidFill>
                          <a:latin typeface="Alibaba Sans" panose="020B0503020203040204"/>
                          <a:ea typeface="Alibaba Sans" panose="020B0503020203040204"/>
                          <a:cs typeface="Alibaba Sans" panose="020B0503020203040204"/>
                        </a:rPr>
                        <a:t>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4940" algn="l" rtl="0" eaLnBrk="0">
                        <a:lnSpc>
                          <a:spcPct val="86000"/>
                        </a:lnSpc>
                      </a:pPr>
                      <a:r>
                        <a:rPr sz="900" kern="0" spc="40" dirty="0">
                          <a:solidFill>
                            <a:srgbClr val="FFFFFF">
                              <a:alpha val="100000"/>
                            </a:srgbClr>
                          </a:solidFill>
                          <a:latin typeface="Alibaba Sans" panose="020B0503020203040204"/>
                          <a:ea typeface="Alibaba Sans" panose="020B0503020203040204"/>
                          <a:cs typeface="Alibaba Sans" panose="020B0503020203040204"/>
                        </a:rPr>
                        <a:t>4%</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2235" marR="0" lvl="0" indent="0" algn="l" defTabSz="914400" rtl="0" eaLnBrk="0" fontAlgn="auto" latinLnBrk="0" hangingPunct="1">
                        <a:lnSpc>
                          <a:spcPct val="93000"/>
                        </a:lnSpc>
                        <a:spcBef>
                          <a:spcPts val="5"/>
                        </a:spcBef>
                        <a:spcAft>
                          <a:spcPts val="0"/>
                        </a:spcAft>
                        <a:buClrTx/>
                        <a:buSzTx/>
                        <a:buFontTx/>
                        <a:buNone/>
                        <a:defRPr/>
                      </a:pPr>
                      <a:r>
                        <a:rPr lang="it-IT" sz="900" kern="0" spc="30" dirty="0">
                          <a:solidFill>
                            <a:srgbClr val="FFFFFF">
                              <a:alpha val="100000"/>
                            </a:srgbClr>
                          </a:solidFill>
                          <a:latin typeface="Alibaba Sans" panose="020B0503020203040204"/>
                          <a:ea typeface="Alibaba Sans" panose="020B0503020203040204"/>
                          <a:cs typeface="Alibaba Sans" panose="020B0503020203040204"/>
                        </a:rPr>
                        <a:t>Vendita S</a:t>
                      </a:r>
                      <a:r>
                        <a:rPr sz="900" kern="0" spc="30" dirty="0" err="1">
                          <a:solidFill>
                            <a:srgbClr val="FFFFFF">
                              <a:alpha val="100000"/>
                            </a:srgbClr>
                          </a:solidFill>
                          <a:latin typeface="Alibaba Sans" panose="020B0503020203040204"/>
                          <a:ea typeface="Alibaba Sans" panose="020B0503020203040204"/>
                          <a:cs typeface="Alibaba Sans" panose="020B0503020203040204"/>
                        </a:rPr>
                        <a:t>trategic</a:t>
                      </a:r>
                      <a:r>
                        <a:rPr lang="it-IT" sz="900" kern="0" spc="30" dirty="0">
                          <a:solidFill>
                            <a:srgbClr val="FFFFFF">
                              <a:alpha val="100000"/>
                            </a:srgbClr>
                          </a:solidFill>
                          <a:latin typeface="Alibaba Sans" panose="020B0503020203040204"/>
                          <a:ea typeface="Alibaba Sans" panose="020B0503020203040204"/>
                          <a:cs typeface="Alibaba Sans" panose="020B0503020203040204"/>
                        </a:rPr>
                        <a:t>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9%</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7650">
                <a:tc>
                  <a:txBody>
                    <a:bodyPr/>
                    <a:p>
                      <a:pPr algn="l" rtl="0" eaLnBrk="0">
                        <a:lnSpc>
                          <a:spcPct val="113000"/>
                        </a:lnSpc>
                      </a:pPr>
                      <a:endParaRPr lang="en-US" altLang="en-US" sz="500" dirty="0"/>
                    </a:p>
                    <a:p>
                      <a:pPr marL="106680" algn="l" rtl="0" eaLnBrk="0">
                        <a:lnSpc>
                          <a:spcPct val="87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Ecos</a:t>
                      </a:r>
                      <a:r>
                        <a:rPr lang="it-IT" sz="900" kern="0" spc="40" dirty="0">
                          <a:solidFill>
                            <a:srgbClr val="FFFFFF">
                              <a:alpha val="100000"/>
                            </a:srgbClr>
                          </a:solidFill>
                          <a:latin typeface="Alibaba Sans" panose="020B0503020203040204"/>
                          <a:ea typeface="Alibaba Sans" panose="020B0503020203040204"/>
                          <a:cs typeface="Alibaba Sans" panose="020B0503020203040204"/>
                        </a:rPr>
                        <a:t>i</a:t>
                      </a:r>
                      <a:r>
                        <a:rPr sz="900" kern="0" spc="40" dirty="0">
                          <a:solidFill>
                            <a:srgbClr val="FFFFFF">
                              <a:alpha val="100000"/>
                            </a:srgbClr>
                          </a:solidFill>
                          <a:latin typeface="Alibaba Sans" panose="020B0503020203040204"/>
                          <a:ea typeface="Alibaba Sans" panose="020B0503020203040204"/>
                          <a:cs typeface="Alibaba Sans" panose="020B0503020203040204"/>
                        </a:rPr>
                        <a:t>stem</a:t>
                      </a:r>
                      <a:r>
                        <a:rPr lang="it-IT" sz="900" kern="0" spc="40" dirty="0">
                          <a:solidFill>
                            <a:srgbClr val="FFFFFF">
                              <a:alpha val="100000"/>
                            </a:srgbClr>
                          </a:solidFill>
                          <a:latin typeface="Alibaba Sans" panose="020B0503020203040204"/>
                          <a:ea typeface="Alibaba Sans" panose="020B0503020203040204"/>
                          <a:cs typeface="Alibaba Sans" panose="020B0503020203040204"/>
                        </a:rPr>
                        <a:t>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61925" algn="l" rtl="0" eaLnBrk="0">
                        <a:lnSpc>
                          <a:spcPct val="86000"/>
                        </a:lnSpc>
                      </a:pPr>
                      <a:r>
                        <a:rPr sz="900" kern="0" spc="10" dirty="0">
                          <a:solidFill>
                            <a:srgbClr val="FFFFFF">
                              <a:alpha val="100000"/>
                            </a:srgbClr>
                          </a:solidFill>
                          <a:latin typeface="Alibaba Sans" panose="020B0503020203040204"/>
                          <a:ea typeface="Alibaba Sans" panose="020B0503020203040204"/>
                          <a:cs typeface="Alibaba Sans" panose="020B0503020203040204"/>
                        </a:rPr>
                        <a:t>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
        <p:nvSpPr>
          <p:cNvPr id="236" name="textbox 236"/>
          <p:cNvSpPr/>
          <p:nvPr>
            <p:custDataLst>
              <p:tags r:id="rId12"/>
            </p:custDataLst>
          </p:nvPr>
        </p:nvSpPr>
        <p:spPr>
          <a:xfrm>
            <a:off x="519430" y="507365"/>
            <a:ext cx="3158490"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About</a:t>
            </a:r>
            <a:r>
              <a:rPr sz="2400" kern="0" spc="1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2" name="textbox 242"/>
          <p:cNvSpPr/>
          <p:nvPr>
            <p:custDataLst>
              <p:tags r:id="rId3"/>
            </p:custDataLst>
          </p:nvPr>
        </p:nvSpPr>
        <p:spPr>
          <a:xfrm>
            <a:off x="405765" y="505460"/>
            <a:ext cx="8422005" cy="303149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it-IT" sz="2400" kern="0" spc="24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Utility principali</a:t>
            </a:r>
            <a:endParaRPr lang="it-IT" altLang="en-US" sz="2400" dirty="0">
              <a:latin typeface="Alibaba Sans Thai" panose="020B0503020203040204" charset="-122"/>
              <a:ea typeface="Alibaba Sans Thai" panose="020B0503020203040204" charset="-122"/>
            </a:endParaRPr>
          </a:p>
          <a:p>
            <a:pPr algn="l" rtl="0" eaLnBrk="0">
              <a:lnSpc>
                <a:spcPct val="159000"/>
              </a:lnSpc>
            </a:pPr>
            <a:r>
              <a:rPr lang="en-US" altLang="en-US" sz="1300">
                <a:solidFill>
                  <a:srgbClr val="79EFBD"/>
                </a:solidFill>
                <a:latin typeface="Alibaba Sans" panose="020B0503020203040204" charset="0"/>
                <a:cs typeface="Alibaba Sans" panose="020B0503020203040204" charset="0"/>
                <a:sym typeface="Webdings" panose="05030102010509060703" charset="0"/>
              </a:rPr>
              <a:t>       </a:t>
            </a:r>
            <a:r>
              <a:rPr lang="en-US" altLang="en-US">
                <a:solidFill>
                  <a:srgbClr val="79EFBD"/>
                </a:solidFill>
                <a:latin typeface="Alibaba Sans" panose="020B0503020203040204" charset="0"/>
                <a:cs typeface="Alibaba Sans" panose="020B0503020203040204" charset="0"/>
                <a:sym typeface="Webdings" panose="05030102010509060703" charset="0"/>
              </a:rPr>
              <a:t></a:t>
            </a:r>
            <a:r>
              <a:rPr lang="it-IT" sz="1400" b="1" kern="0" spc="-20" dirty="0">
                <a:solidFill>
                  <a:srgbClr val="79EFBD">
                    <a:alpha val="100000"/>
                  </a:srgbClr>
                </a:solidFill>
                <a:latin typeface="Alibaba Sans Thai" panose="020B0503020203040204" charset="-122"/>
                <a:ea typeface="Alibaba Sans Thai" panose="020B0503020203040204" charset="-122"/>
                <a:cs typeface="Alibaba Sans" panose="020B0503020203040204"/>
              </a:rPr>
              <a:t>Commissioni </a:t>
            </a:r>
            <a:r>
              <a:rPr sz="1400" b="1" kern="0" spc="-20" dirty="0">
                <a:solidFill>
                  <a:srgbClr val="79EFBD">
                    <a:alpha val="100000"/>
                  </a:srgbClr>
                </a:solidFill>
                <a:latin typeface="Alibaba Sans Thai" panose="020B0503020203040204" charset="-122"/>
                <a:ea typeface="Alibaba Sans Thai" panose="020B0503020203040204" charset="-122"/>
                <a:cs typeface="Alibaba Sans" panose="020B0503020203040204"/>
              </a:rPr>
              <a:t>&amp;</a:t>
            </a:r>
            <a:r>
              <a:rPr sz="1400" b="1" kern="0" spc="120" dirty="0">
                <a:solidFill>
                  <a:srgbClr val="79EFBD">
                    <a:alpha val="100000"/>
                  </a:srgbClr>
                </a:solidFill>
                <a:latin typeface="Alibaba Sans Thai" panose="020B0503020203040204" charset="-122"/>
                <a:ea typeface="Alibaba Sans Thai" panose="020B0503020203040204" charset="-122"/>
                <a:cs typeface="Alibaba Sans" panose="020B0503020203040204"/>
              </a:rPr>
              <a:t> </a:t>
            </a:r>
            <a:r>
              <a:rPr lang="it-IT" sz="1400" b="1" kern="0" spc="-20" dirty="0">
                <a:solidFill>
                  <a:srgbClr val="79EFBD">
                    <a:alpha val="100000"/>
                  </a:srgbClr>
                </a:solidFill>
                <a:latin typeface="Alibaba Sans Thai" panose="020B0503020203040204" charset="-122"/>
                <a:ea typeface="Alibaba Sans Thai" panose="020B0503020203040204" charset="-122"/>
                <a:cs typeface="Alibaba Sans" panose="020B0503020203040204"/>
              </a:rPr>
              <a:t>Sconti</a:t>
            </a:r>
            <a:endParaRPr lang="it-IT" sz="1300" b="1" kern="0" spc="120" dirty="0">
              <a:solidFill>
                <a:srgbClr val="79EFBD">
                  <a:alpha val="100000"/>
                </a:srgbClr>
              </a:solidFill>
              <a:latin typeface="Alibaba Sans" panose="020B0503020203040204"/>
              <a:ea typeface="Alibaba Sans" panose="020B0503020203040204"/>
              <a:cs typeface="Alibaba Sans" panose="020B0503020203040204"/>
            </a:endParaRPr>
          </a:p>
          <a:p>
            <a:pPr marL="313055" indent="0" algn="l" rtl="0" eaLnBrk="0" fontAlgn="auto">
              <a:lnSpc>
                <a:spcPct val="120000"/>
              </a:lnSpc>
              <a:spcBef>
                <a:spcPts val="395"/>
              </a:spcBef>
            </a:pPr>
            <a:r>
              <a:rPr lang="en-US" alt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Gli utenti possono utilizzare SFP per ottenere tariffe e sconti sui prodotti e servizi SafePal, tra cui, ma non solo:</a:t>
            </a:r>
            <a:endParaRPr lang="en-US" altLang="en-US" sz="1200" dirty="0">
              <a:latin typeface="Alibaba Sans Thai" panose="020B0503020203040204" charset="-122"/>
              <a:ea typeface="Alibaba Sans Thai" panose="020B0503020203040204" charset="-122"/>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commissioni o sconti sull'acquisto di prodotti hardware SafePal, inclusi wallet e accessori</a:t>
            </a:r>
            <a:r>
              <a:rPr lang="it-IT" sz="1200" kern="0" spc="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1</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c</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ommissioni per la presentazione di nuove </a:t>
            </a:r>
            <a:r>
              <a:rPr lang="it-IT"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Dapps</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commissioni per il listing di nuovi Token</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commissioni per il posizionamento delle DApp all'interno del DApp store</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commissioni per la pubblicazione di banner AD all'interno dell’App</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compensi per soluzioni hardware wallet personalizzate</a:t>
            </a:r>
            <a:r>
              <a:rPr lang="it-IT" sz="1200" kern="0" spc="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2</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2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compensi per servizi futuri come il mercato dei collezionabili</a:t>
            </a:r>
            <a:endParaRPr lang="it-IT" sz="1200" dirty="0">
              <a:latin typeface="Alibaba Sans Thai" panose="020B0503020203040204" charset="-122"/>
              <a:ea typeface="Alibaba Sans Thai" panose="020B0503020203040204" charset="-122"/>
            </a:endParaRPr>
          </a:p>
        </p:txBody>
      </p:sp>
      <p:sp>
        <p:nvSpPr>
          <p:cNvPr id="244" name="textbox 244"/>
          <p:cNvSpPr/>
          <p:nvPr>
            <p:custDataLst>
              <p:tags r:id="rId4"/>
            </p:custDataLst>
          </p:nvPr>
        </p:nvSpPr>
        <p:spPr>
          <a:xfrm>
            <a:off x="702945" y="4409440"/>
            <a:ext cx="7116445" cy="374015"/>
          </a:xfrm>
          <a:prstGeom prst="rect">
            <a:avLst/>
          </a:prstGeom>
        </p:spPr>
        <p:txBody>
          <a:bodyPr vert="horz" wrap="square" lIns="0" tIns="0" rIns="0" bIns="0"/>
          <a:p>
            <a:pPr algn="l" rtl="0" eaLnBrk="0">
              <a:lnSpc>
                <a:spcPct val="87000"/>
              </a:lnSpc>
            </a:pPr>
            <a:endParaRPr lang="en-US" altLang="en-US" sz="800" kern="0" dirty="0">
              <a:solidFill>
                <a:srgbClr val="FFFFFF">
                  <a:alpha val="100000"/>
                </a:srgbClr>
              </a:solidFill>
              <a:latin typeface="Alibaba Sans Thai" panose="020B0503020203040204" charset="-122"/>
              <a:ea typeface="Alibaba Sans Thai" panose="020B0503020203040204" charset="-122"/>
            </a:endParaRPr>
          </a:p>
          <a:p>
            <a:pPr marL="13335" algn="l" rtl="0" eaLnBrk="0">
              <a:lnSpc>
                <a:spcPct val="85000"/>
              </a:lnSpc>
            </a:pPr>
            <a:r>
              <a:rPr lang="it-IT" sz="800" kern="0" dirty="0">
                <a:solidFill>
                  <a:srgbClr val="FFFFFF">
                    <a:alpha val="100000"/>
                  </a:srgbClr>
                </a:solidFill>
                <a:latin typeface="Alibaba Sans Thai" panose="020B0503020203040204" charset="-122"/>
                <a:ea typeface="Alibaba Sans Thai" panose="020B0503020203040204" charset="-122"/>
              </a:rPr>
              <a:t>¹ SFP è disponibile per il check-out sul sito web di SafePal (disponibile dal gennaio 2022).</a:t>
            </a:r>
            <a:endParaRPr lang="it-IT" sz="800" kern="0" dirty="0">
              <a:solidFill>
                <a:srgbClr val="FFFFFF">
                  <a:alpha val="100000"/>
                </a:srgbClr>
              </a:solidFill>
              <a:latin typeface="Alibaba Sans Thai" panose="020B0503020203040204" charset="-122"/>
              <a:ea typeface="Alibaba Sans Thai" panose="020B0503020203040204" charset="-122"/>
            </a:endParaRPr>
          </a:p>
          <a:p>
            <a:pPr marL="13335" algn="l" rtl="0" eaLnBrk="0">
              <a:lnSpc>
                <a:spcPct val="85000"/>
              </a:lnSpc>
            </a:pPr>
            <a:r>
              <a:rPr lang="it-IT" sz="800" kern="0" dirty="0">
                <a:solidFill>
                  <a:srgbClr val="FFFFFF">
                    <a:alpha val="100000"/>
                  </a:srgbClr>
                </a:solidFill>
                <a:latin typeface="Alibaba Sans Thai" panose="020B0503020203040204" charset="-122"/>
                <a:ea typeface="Alibaba Sans Thai" panose="020B0503020203040204" charset="-122"/>
              </a:rPr>
              <a:t>¹ Gli utenti godono di uno sconto limitato sui prodotti SafePal nel Binance App mini-</a:t>
            </a:r>
            <a:r>
              <a:rPr lang="it-IT" sz="800" kern="0" dirty="0" err="1">
                <a:solidFill>
                  <a:srgbClr val="FFFFFF">
                    <a:alpha val="100000"/>
                  </a:srgbClr>
                </a:solidFill>
                <a:latin typeface="Alibaba Sans Thai" panose="020B0503020203040204" charset="-122"/>
                <a:ea typeface="Alibaba Sans Thai" panose="020B0503020203040204" charset="-122"/>
              </a:rPr>
              <a:t>program</a:t>
            </a:r>
            <a:r>
              <a:rPr lang="it-IT" sz="800" kern="0" dirty="0">
                <a:solidFill>
                  <a:srgbClr val="FFFFFF">
                    <a:alpha val="100000"/>
                  </a:srgbClr>
                </a:solidFill>
                <a:latin typeface="Alibaba Sans Thai" panose="020B0503020203040204" charset="-122"/>
                <a:ea typeface="Alibaba Sans Thai" panose="020B0503020203040204" charset="-122"/>
              </a:rPr>
              <a:t> pagando con SFP (disponibile da ottobre 2022).    </a:t>
            </a:r>
            <a:endParaRPr lang="it-IT" sz="800" kern="0" dirty="0">
              <a:solidFill>
                <a:srgbClr val="FFFFFF">
                  <a:alpha val="100000"/>
                </a:srgbClr>
              </a:solidFill>
              <a:latin typeface="Alibaba Sans Thai" panose="020B0503020203040204" charset="-122"/>
              <a:ea typeface="Alibaba Sans Thai" panose="020B0503020203040204" charset="-122"/>
            </a:endParaRPr>
          </a:p>
          <a:p>
            <a:pPr marL="13335" algn="l" rtl="0" eaLnBrk="0">
              <a:lnSpc>
                <a:spcPct val="85000"/>
              </a:lnSpc>
            </a:pPr>
            <a:r>
              <a:rPr lang="it-IT" sz="80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2</a:t>
            </a:r>
            <a:r>
              <a:rPr lang="it-IT" sz="800" kern="0" dirty="0">
                <a:solidFill>
                  <a:srgbClr val="FFFFFF">
                    <a:alpha val="100000"/>
                  </a:srgbClr>
                </a:solidFill>
                <a:latin typeface="Alibaba Sans Thai" panose="020B0503020203040204" charset="-122"/>
                <a:ea typeface="Alibaba Sans Thai" panose="020B0503020203040204" charset="-122"/>
              </a:rPr>
              <a:t> I partner che ordinano prodotti personalizzati SafePal possono già pagare con token SFP (disponibili dal gennaio 2022).</a:t>
            </a:r>
            <a:endParaRPr lang="it-IT" sz="800" kern="0" dirty="0">
              <a:solidFill>
                <a:srgbClr val="FFFFFF">
                  <a:alpha val="100000"/>
                </a:srgbClr>
              </a:solidFill>
              <a:latin typeface="Alibaba Sans Thai" panose="020B0503020203040204" charset="-122"/>
              <a:ea typeface="Alibaba Sans Thai" panose="020B050302020304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0" name="textbox 250"/>
          <p:cNvSpPr/>
          <p:nvPr>
            <p:custDataLst>
              <p:tags r:id="rId3"/>
            </p:custDataLst>
          </p:nvPr>
        </p:nvSpPr>
        <p:spPr>
          <a:xfrm>
            <a:off x="405765" y="505460"/>
            <a:ext cx="8738235" cy="304546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it-IT"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t>
            </a:r>
            <a:r>
              <a:rPr sz="2400" kern="0" spc="24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it-IT"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Utility principali</a:t>
            </a:r>
            <a:endParaRPr lang="it-IT"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a:p>
            <a:pPr marL="12700" algn="l" rtl="0" eaLnBrk="0">
              <a:lnSpc>
                <a:spcPts val="3290"/>
              </a:lnSpc>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Asset</a:t>
            </a:r>
            <a:r>
              <a:rPr sz="1400" b="1" kern="0" spc="10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Management</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48615" indent="0" algn="l" rtl="0" eaLnBrk="0" fontAlgn="auto">
              <a:lnSpc>
                <a:spcPct val="120000"/>
              </a:lnSpc>
              <a:spcBef>
                <a:spcPts val="495"/>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10" dirty="0">
                <a:solidFill>
                  <a:srgbClr val="FFFFFF">
                    <a:alpha val="100000"/>
                  </a:srgbClr>
                </a:solidFill>
                <a:latin typeface="Alibaba Sans Thai" panose="020B0503020203040204" charset="-122"/>
                <a:ea typeface="Alibaba Sans Thai" panose="020B0503020203040204" charset="-122"/>
              </a:rPr>
              <a:t>Gli utenti di SafePal possono mettere in staking SFP per ottenere interessi extra dai programmi SafePal Earn</a:t>
            </a:r>
            <a:r>
              <a:rPr lang="it-IT" sz="1200" kern="0" spc="-10" baseline="30000" dirty="0">
                <a:solidFill>
                  <a:srgbClr val="FFFFFF">
                    <a:alpha val="100000"/>
                  </a:srgbClr>
                </a:solidFill>
                <a:latin typeface="Alibaba Sans Thai" panose="020B0503020203040204" charset="-122"/>
                <a:ea typeface="Alibaba Sans Thai" panose="020B0503020203040204" charset="-122"/>
              </a:rPr>
              <a:t>1</a:t>
            </a:r>
            <a:endParaRPr lang="it-IT" sz="1200" kern="0" spc="-10" baseline="30000" dirty="0">
              <a:solidFill>
                <a:srgbClr val="FFFFFF">
                  <a:alpha val="100000"/>
                </a:srgbClr>
              </a:solidFill>
              <a:latin typeface="Alibaba Sans Thai" panose="020B0503020203040204" charset="-122"/>
              <a:ea typeface="Alibaba Sans Thai" panose="020B0503020203040204" charset="-122"/>
            </a:endParaRPr>
          </a:p>
          <a:p>
            <a:pPr marL="348615" indent="0" algn="l" rtl="0" eaLnBrk="0" fontAlgn="auto">
              <a:lnSpc>
                <a:spcPct val="120000"/>
              </a:lnSpc>
              <a:spcBef>
                <a:spcPts val="495"/>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Gli utenti possono scambiare facilmente i token delle gas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fee</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utilizzando SFP tramite la funzione «Gas Station» all'interno dell'App SafePal</a:t>
            </a:r>
            <a:r>
              <a:rPr lang="it-IT" sz="1200" kern="0" spc="-1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2</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48615" indent="0" algn="l" rtl="0" eaLnBrk="0" fontAlgn="auto">
              <a:lnSpc>
                <a:spcPct val="120000"/>
              </a:lnSpc>
              <a:spcBef>
                <a:spcPts val="495"/>
              </a:spcBef>
            </a:pPr>
            <a:endParaRPr lang="en-US" altLang="en-US" sz="1000" dirty="0"/>
          </a:p>
          <a:p>
            <a:pPr indent="0" algn="l" rtl="0" eaLnBrk="0" fontAlgn="auto">
              <a:lnSpc>
                <a:spcPct val="120000"/>
              </a:lnSpc>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it-IT"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Esclusivi</a:t>
            </a:r>
            <a:r>
              <a:rPr sz="1400" b="1"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Bon</a:t>
            </a:r>
            <a:r>
              <a:rPr sz="1400" b="1"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us &amp;</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Candies</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33375" indent="0" algn="l" rtl="0" eaLnBrk="0" fontAlgn="auto">
              <a:lnSpc>
                <a:spcPct val="120000"/>
              </a:lnSpc>
              <a:spcBef>
                <a:spcPts val="300"/>
              </a:spcBef>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 possessori di token SFP hanno il privilegio di:</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33375" indent="0" algn="l" rtl="0" eaLnBrk="0" fontAlgn="auto">
              <a:lnSpc>
                <a:spcPct val="120000"/>
              </a:lnSpc>
              <a:spcBef>
                <a:spcPts val="30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godere di coupon e privilegi speciali da parte di SafePal e dei suoi partner</a:t>
            </a:r>
            <a:r>
              <a:rPr lang="it-IT" sz="1200" kern="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3</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33375" indent="0" algn="l" rtl="0" eaLnBrk="0" fontAlgn="auto">
              <a:lnSpc>
                <a:spcPct val="120000"/>
              </a:lnSpc>
              <a:spcBef>
                <a:spcPts val="30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godere di un accesso esclusivo agli </a:t>
            </a:r>
            <a:r>
              <a:rPr lang="it-IT" sz="12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airdrop</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su SafePal, come il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Wallet</a:t>
            </a:r>
            <a:r>
              <a:rPr lang="it-IT" sz="1200" kern="0" spc="1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Holder</a:t>
            </a:r>
            <a:r>
              <a:rPr lang="it-IT" sz="1200"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Offering</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e i programmi Giftbox</a:t>
            </a:r>
            <a:r>
              <a:rPr lang="it-IT" sz="1200" kern="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4</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33375" indent="0" algn="l" rtl="0" eaLnBrk="0" fontAlgn="auto">
              <a:lnSpc>
                <a:spcPct val="120000"/>
              </a:lnSpc>
              <a:spcBef>
                <a:spcPts val="30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richiedere speciali oggetti da collezione da SafePal e dai suoi partner</a:t>
            </a:r>
            <a:r>
              <a:rPr lang="it-IT" sz="1200" kern="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rPr>
              <a:t>5</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33375" indent="0" algn="l" rtl="0" eaLnBrk="0" fontAlgn="auto">
              <a:lnSpc>
                <a:spcPct val="120000"/>
              </a:lnSpc>
              <a:spcBef>
                <a:spcPts val="30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sbloccare caratteristiche esclusive del prodotto SafePal, come il titolo VIP, l'avatar personalizzato e la classifica nei futuri aggiornamenti.</a:t>
            </a:r>
            <a:endPar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
        <p:nvSpPr>
          <p:cNvPr id="252" name="textbox 252"/>
          <p:cNvSpPr/>
          <p:nvPr>
            <p:custDataLst>
              <p:tags r:id="rId4"/>
            </p:custDataLst>
          </p:nvPr>
        </p:nvSpPr>
        <p:spPr>
          <a:xfrm>
            <a:off x="752593" y="4410976"/>
            <a:ext cx="3418478" cy="732524"/>
          </a:xfrm>
          <a:prstGeom prst="rect">
            <a:avLst/>
          </a:prstGeom>
        </p:spPr>
        <p:txBody>
          <a:bodyPr vert="horz" wrap="square" lIns="0" tIns="0" rIns="0" bIns="0"/>
          <a:p>
            <a:pPr algn="l" rtl="0" eaLnBrk="0">
              <a:lnSpc>
                <a:spcPct val="85000"/>
              </a:lnSpc>
            </a:pPr>
            <a:endParaRPr lang="en-US" altLang="en-US" sz="100" dirty="0"/>
          </a:p>
          <a:p>
            <a:pPr marL="15240" indent="635" algn="l" rtl="0" eaLnBrk="0">
              <a:lnSpc>
                <a:spcPct val="100000"/>
              </a:lnSpc>
            </a:pPr>
            <a:r>
              <a:rPr lang="it-IT" sz="800" spc="-10" baseline="30000" dirty="0">
                <a:solidFill>
                  <a:srgbClr val="FFFFFF">
                    <a:alpha val="100000"/>
                  </a:srgbClr>
                </a:solidFill>
                <a:latin typeface="Alibaba Sans Thai" panose="020B0503020203040204" charset="-122"/>
                <a:ea typeface="Alibaba Sans Thai" panose="020B0503020203040204" charset="-122"/>
                <a:sym typeface="+mn-ea"/>
              </a:rPr>
              <a:t>1</a:t>
            </a:r>
            <a:r>
              <a:rPr sz="800" kern="0" spc="2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Disponibile da Ottobre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br>
              <a:rPr lang="it-IT"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br>
            <a:r>
              <a:rPr lang="it-IT" sz="800" spc="-1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2</a:t>
            </a:r>
            <a:r>
              <a:rPr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it-IT"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Disponibile da Giugno </a:t>
            </a:r>
            <a:r>
              <a:rPr sz="800" kern="0" spc="-10" dirty="0">
                <a:solidFill>
                  <a:srgbClr val="FFFFFF">
                    <a:alpha val="100000"/>
                  </a:srgbClr>
                </a:solidFill>
                <a:latin typeface="Alibaba Sans Thai" panose="020B0503020203040204" charset="-122"/>
                <a:ea typeface="Alibaba Sans Thai" panose="020B0503020203040204" charset="-122"/>
              </a:rPr>
              <a:t>2022</a:t>
            </a:r>
            <a:br>
              <a:rPr lang="it-IT" sz="800" kern="0" spc="-10" dirty="0">
                <a:solidFill>
                  <a:srgbClr val="FFFFFF">
                    <a:alpha val="100000"/>
                  </a:srgbClr>
                </a:solidFill>
                <a:latin typeface="Alibaba Sans Thai" panose="020B0503020203040204" charset="-122"/>
                <a:ea typeface="Alibaba Sans Thai" panose="020B0503020203040204" charset="-122"/>
              </a:rPr>
            </a:br>
            <a:r>
              <a:rPr lang="it-IT" sz="80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3</a:t>
            </a:r>
            <a:r>
              <a:rPr lang="it-IT"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Disponibile da Luglio</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2021</a:t>
            </a:r>
            <a:b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br>
            <a:r>
              <a:rPr lang="it-IT" sz="80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4</a:t>
            </a:r>
            <a:r>
              <a:rPr lang="en-US" altLang="it-IT" sz="80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  </a:t>
            </a: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Disponibile da Marzo</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endParaRPr lang="it-IT"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5240" indent="635" eaLnBrk="0"/>
            <a:r>
              <a:rPr lang="it-IT" sz="80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5</a:t>
            </a:r>
            <a:r>
              <a:rPr lang="it-IT"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it-IT"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Disponibile da Marzo </a:t>
            </a:r>
            <a:r>
              <a:rPr lang="it-IT"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endParaRPr lang="it-IT" altLang="en-US" sz="800" dirty="0">
              <a:latin typeface="Alibaba Sans Thai" panose="020B0503020203040204" charset="-122"/>
              <a:ea typeface="Alibaba Sans Thai" panose="020B0503020203040204" charset="-122"/>
            </a:endParaRPr>
          </a:p>
          <a:p>
            <a:pPr marL="15240" indent="635" algn="l" rtl="0" eaLnBrk="0">
              <a:lnSpc>
                <a:spcPct val="100000"/>
              </a:lnSpc>
            </a:pP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8" name="textbox 258"/>
          <p:cNvSpPr/>
          <p:nvPr>
            <p:custDataLst>
              <p:tags r:id="rId3"/>
            </p:custDataLst>
          </p:nvPr>
        </p:nvSpPr>
        <p:spPr>
          <a:xfrm>
            <a:off x="405961" y="505693"/>
            <a:ext cx="8134984" cy="247522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sz="2400" kern="0" spc="24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Key</a:t>
            </a:r>
            <a:r>
              <a:rPr sz="2400" kern="0" spc="2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Utili</a:t>
            </a:r>
            <a:r>
              <a:rPr sz="2400" kern="0" spc="-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ties</a:t>
            </a:r>
            <a:endParaRPr lang="en-US" altLang="en-US" sz="2400" dirty="0"/>
          </a:p>
          <a:p>
            <a:pPr algn="l" rtl="0" eaLnBrk="0">
              <a:lnSpc>
                <a:spcPct val="159000"/>
              </a:lnSpc>
            </a:pPr>
            <a:endPar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endParaRPr>
          </a:p>
          <a:p>
            <a:pPr algn="l" rtl="0" eaLnBrk="0" fontAlgn="auto">
              <a:lnSpc>
                <a:spcPct val="120000"/>
              </a:lnSpc>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a:t>
            </a:r>
            <a:r>
              <a:rPr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a:t>
            </a:r>
            <a:r>
              <a:rPr lang="it-IT" sz="1400" b="1" kern="0" spc="-5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cosistema</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248285" indent="6350" algn="l" rtl="0" eaLnBrk="0" fontAlgn="auto">
              <a:lnSpc>
                <a:spcPct val="120000"/>
              </a:lnSpc>
              <a:spcBef>
                <a:spcPts val="625"/>
              </a:spcBef>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SFP sarà il motore principale della SafePal Open Platform per fornire una soluzione di wallet hardware open-</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sourced</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per il settore in modo che gli sviluppatori possano:</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20000"/>
              </a:lnSpc>
              <a:spcBef>
                <a:spcPts val="625"/>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integrare il protocollo di comunicazione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QRcode</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nei loro sistemi (</a:t>
            </a:r>
            <a:r>
              <a:rPr lang="it-IT"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Dapps</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wallet, ecc.) per integrare facilmente soluzioni di hardware wallet sicure e facili da usare</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20000"/>
              </a:lnSpc>
              <a:spcBef>
                <a:spcPts val="625"/>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costruire applicazioni personalizzate basate sull'architettura hardware di SafePal e utilizzare la soluzione in casi d'uso diversificati come F2U</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4" name="textbox 264"/>
          <p:cNvSpPr/>
          <p:nvPr>
            <p:custDataLst>
              <p:tags r:id="rId1"/>
            </p:custDataLst>
          </p:nvPr>
        </p:nvSpPr>
        <p:spPr>
          <a:xfrm>
            <a:off x="1113790" y="1955165"/>
            <a:ext cx="7096760" cy="1061720"/>
          </a:xfrm>
          <a:prstGeom prst="rect">
            <a:avLst/>
          </a:prstGeom>
        </p:spPr>
        <p:txBody>
          <a:bodyPr vert="horz" wrap="square" lIns="0" tIns="0" rIns="0" bIns="0"/>
          <a:p>
            <a:pPr algn="ctr" rtl="0" eaLnBrk="0">
              <a:lnSpc>
                <a:spcPct val="99000"/>
              </a:lnSpc>
            </a:pPr>
            <a:r>
              <a:rPr lang="it-IT" sz="28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 sarà l'elemento centrale di ogni esperienza SafePal.</a:t>
            </a:r>
            <a:endParaRPr lang="it-IT" altLang="en-US" sz="28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picture 270"/>
          <p:cNvPicPr>
            <a:picLocks noChangeAspect="1"/>
          </p:cNvPicPr>
          <p:nvPr>
            <p:custDataLst>
              <p:tags r:id="rId3"/>
            </p:custDataLst>
          </p:nvPr>
        </p:nvPicPr>
        <p:blipFill>
          <a:blip r:embed="rId4"/>
          <a:stretch>
            <a:fillRect/>
          </a:stretch>
        </p:blipFill>
        <p:spPr>
          <a:xfrm rot="21600000">
            <a:off x="4589082" y="887850"/>
            <a:ext cx="3888021" cy="2965809"/>
          </a:xfrm>
          <a:prstGeom prst="rect">
            <a:avLst/>
          </a:prstGeom>
        </p:spPr>
      </p:pic>
      <p:pic>
        <p:nvPicPr>
          <p:cNvPr id="272" name="picture 272"/>
          <p:cNvPicPr>
            <a:picLocks noChangeAspect="1"/>
          </p:cNvPicPr>
          <p:nvPr>
            <p:custDataLst>
              <p:tags r:id="rId5"/>
            </p:custDataLst>
          </p:nvPr>
        </p:nvPicPr>
        <p:blipFill>
          <a:blip r:embed="rId6"/>
          <a:stretch>
            <a:fillRect/>
          </a:stretch>
        </p:blipFill>
        <p:spPr>
          <a:xfrm rot="21600000">
            <a:off x="661416" y="3034283"/>
            <a:ext cx="2732531" cy="606552"/>
          </a:xfrm>
          <a:prstGeom prst="rect">
            <a:avLst/>
          </a:prstGeom>
        </p:spPr>
      </p:pic>
      <p:sp>
        <p:nvSpPr>
          <p:cNvPr id="274" name="textbox 274"/>
          <p:cNvSpPr/>
          <p:nvPr>
            <p:custDataLst>
              <p:tags r:id="rId7"/>
            </p:custDataLst>
          </p:nvPr>
        </p:nvSpPr>
        <p:spPr>
          <a:xfrm>
            <a:off x="702945" y="3822065"/>
            <a:ext cx="4126865" cy="897890"/>
          </a:xfrm>
          <a:prstGeom prst="rect">
            <a:avLst/>
          </a:prstGeom>
        </p:spPr>
        <p:txBody>
          <a:bodyPr vert="horz" wrap="square" lIns="0" tIns="0" rIns="0" bIns="0"/>
          <a:p>
            <a:pPr marL="12700" algn="l" rtl="0" eaLnBrk="0">
              <a:lnSpc>
                <a:spcPct val="84000"/>
              </a:lnSpc>
            </a:pPr>
            <a:r>
              <a:rPr lang="it-IT" sz="2000" b="1" kern="0" spc="-10" dirty="0">
                <a:solidFill>
                  <a:srgbClr val="79EFBD">
                    <a:alpha val="100000"/>
                  </a:srgbClr>
                </a:solidFill>
                <a:latin typeface="Alibaba Sans Thai" panose="020B0503020203040204" charset="-122"/>
                <a:ea typeface="Alibaba Sans Thai" panose="020B0503020203040204" charset="-122"/>
              </a:rPr>
              <a:t>Prendete il controllo della vostra avventura nelle crypto</a:t>
            </a:r>
            <a:endParaRPr lang="en-US" altLang="en-US" sz="2000" b="1" kern="0" spc="-10" dirty="0">
              <a:solidFill>
                <a:srgbClr val="79EFBD">
                  <a:alpha val="100000"/>
                </a:srgbClr>
              </a:solidFill>
              <a:latin typeface="Alibaba Sans Thai" panose="020B0503020203040204" charset="-122"/>
              <a:ea typeface="Alibaba Sans Thai" panose="020B050302020304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0" name="textbox 20"/>
          <p:cNvSpPr/>
          <p:nvPr>
            <p:custDataLst>
              <p:tags r:id="rId5"/>
            </p:custDataLst>
          </p:nvPr>
        </p:nvSpPr>
        <p:spPr>
          <a:xfrm>
            <a:off x="573811" y="1173480"/>
            <a:ext cx="7522209" cy="2186939"/>
          </a:xfrm>
          <a:prstGeom prst="rect">
            <a:avLst/>
          </a:prstGeom>
        </p:spPr>
        <p:txBody>
          <a:bodyPr vert="horz" wrap="square" lIns="0" tIns="0" rIns="0" bIns="0"/>
          <a:p>
            <a:pPr algn="just" rtl="0" eaLnBrk="0">
              <a:lnSpc>
                <a:spcPct val="77000"/>
              </a:lnSpc>
            </a:pPr>
            <a:endParaRPr lang="en-US" altLang="en-US" sz="100" dirty="0"/>
          </a:p>
          <a:p>
            <a:pPr marL="13335" indent="0" algn="just" rtl="0" eaLnBrk="0" fontAlgn="auto">
              <a:lnSpc>
                <a:spcPct val="120000"/>
              </a:lnSpc>
            </a:pPr>
            <a:r>
              <a:rPr lang="it-IT" altLang="en-US" sz="1200" kern="0" spc="-10" dirty="0">
                <a:solidFill>
                  <a:srgbClr val="FFFFFF">
                    <a:alpha val="100000"/>
                  </a:srgbClr>
                </a:solidFill>
                <a:latin typeface="Alibaba Sans Thai" panose="020B0503020203040204" charset="-122"/>
                <a:ea typeface="Alibaba Sans Thai" panose="020B0503020203040204" charset="-122"/>
              </a:rPr>
              <a:t>Il presente </a:t>
            </a:r>
            <a:r>
              <a:rPr lang="it-IT" altLang="en-US" sz="1200" kern="0" spc="-10" dirty="0" err="1">
                <a:solidFill>
                  <a:srgbClr val="FFFFFF">
                    <a:alpha val="100000"/>
                  </a:srgbClr>
                </a:solidFill>
                <a:latin typeface="Alibaba Sans Thai" panose="020B0503020203040204" charset="-122"/>
                <a:ea typeface="Alibaba Sans Thai" panose="020B0503020203040204" charset="-122"/>
              </a:rPr>
              <a:t>WhitePaper</a:t>
            </a:r>
            <a:r>
              <a:rPr lang="it-IT" altLang="en-US" sz="1200" kern="0" spc="-10" dirty="0">
                <a:solidFill>
                  <a:srgbClr val="FFFFFF">
                    <a:alpha val="100000"/>
                  </a:srgbClr>
                </a:solidFill>
                <a:latin typeface="Alibaba Sans Thai" panose="020B0503020203040204" charset="-122"/>
                <a:ea typeface="Alibaba Sans Thai" panose="020B0503020203040204" charset="-122"/>
              </a:rPr>
              <a:t> non costituisce un'offerta o un invito, o qualsiasi altra vendita o acquisto di azioni, titoli o di qualsiasi attività. Il possesso di SFP non concede alcun diritto in qualsiasi forma all'utente, inclusi, ma non solo, diritti di proprietà, interesse, profitto, riscatto, proprietà o proprietà intellettuale, potere decisionale, o qualsiasi altro diritto di questo tipo, come ad esempio qualsiasi diritto di natura finanziaria o legale, nella società SafePal o le sue affiliate. </a:t>
            </a:r>
            <a:endParaRPr lang="it-IT" altLang="en-US" sz="1200" kern="0" spc="-10" dirty="0">
              <a:solidFill>
                <a:srgbClr val="FFFFFF">
                  <a:alpha val="100000"/>
                </a:srgbClr>
              </a:solidFill>
              <a:latin typeface="Alibaba Sans Thai" panose="020B0503020203040204" charset="-122"/>
              <a:ea typeface="Alibaba Sans Thai" panose="020B0503020203040204" charset="-122"/>
            </a:endParaRPr>
          </a:p>
          <a:p>
            <a:pPr marL="13335" indent="0" algn="just" rtl="0" eaLnBrk="0" fontAlgn="auto">
              <a:lnSpc>
                <a:spcPct val="120000"/>
              </a:lnSpc>
            </a:pPr>
            <a:r>
              <a:rPr lang="it-IT" altLang="en-US" sz="1200" kern="0" spc="-10" dirty="0">
                <a:solidFill>
                  <a:srgbClr val="FFFFFF">
                    <a:alpha val="100000"/>
                  </a:srgbClr>
                </a:solidFill>
                <a:latin typeface="Alibaba Sans Thai" panose="020B0503020203040204" charset="-122"/>
                <a:ea typeface="Alibaba Sans Thai" panose="020B0503020203040204" charset="-122"/>
              </a:rPr>
              <a:t>SFP può essere utilizzato per la governance del protocollo e dell'ecosistema che non ha alcuna attinenza con la società o le sue affiliate. </a:t>
            </a:r>
            <a:endParaRPr lang="it-IT" altLang="en-US" sz="1200" kern="0" spc="-10" dirty="0">
              <a:solidFill>
                <a:srgbClr val="FFFFFF">
                  <a:alpha val="100000"/>
                </a:srgbClr>
              </a:solidFill>
              <a:latin typeface="Alibaba Sans Thai" panose="020B0503020203040204" charset="-122"/>
              <a:ea typeface="Alibaba Sans Thai" panose="020B0503020203040204" charset="-122"/>
            </a:endParaRPr>
          </a:p>
          <a:p>
            <a:pPr marL="13335" indent="0" algn="just" rtl="0" eaLnBrk="0" fontAlgn="auto">
              <a:lnSpc>
                <a:spcPct val="120000"/>
              </a:lnSpc>
            </a:pPr>
            <a:endParaRPr lang="it-IT" altLang="en-US" sz="1200" kern="0" spc="-10" dirty="0">
              <a:solidFill>
                <a:srgbClr val="FFFFFF">
                  <a:alpha val="100000"/>
                </a:srgbClr>
              </a:solidFill>
              <a:latin typeface="Alibaba Sans Thai" panose="020B0503020203040204" charset="-122"/>
              <a:ea typeface="Alibaba Sans Thai" panose="020B0503020203040204" charset="-122"/>
            </a:endParaRPr>
          </a:p>
          <a:p>
            <a:pPr marL="13335" indent="0" algn="just" rtl="0" eaLnBrk="0" fontAlgn="auto">
              <a:lnSpc>
                <a:spcPct val="120000"/>
              </a:lnSpc>
            </a:pPr>
            <a:r>
              <a:rPr lang="it-IT" altLang="en-US" sz="1200" kern="0" spc="-10" dirty="0">
                <a:solidFill>
                  <a:srgbClr val="FFFFFF">
                    <a:alpha val="100000"/>
                  </a:srgbClr>
                </a:solidFill>
                <a:latin typeface="Alibaba Sans Thai" panose="020B0503020203040204" charset="-122"/>
                <a:ea typeface="Alibaba Sans Thai" panose="020B0503020203040204" charset="-122"/>
              </a:rPr>
              <a:t>Gli utenti dei seguenti Paesi o regioni non potranno partecipare alla vendita di token SFP:</a:t>
            </a:r>
            <a:endParaRPr lang="it-IT" altLang="en-US" sz="1200" kern="0" spc="-10" dirty="0">
              <a:solidFill>
                <a:srgbClr val="FFFFFF">
                  <a:alpha val="100000"/>
                </a:srgbClr>
              </a:solidFill>
              <a:latin typeface="Alibaba Sans Thai" panose="020B0503020203040204" charset="-122"/>
              <a:ea typeface="Alibaba Sans Thai" panose="020B0503020203040204" charset="-122"/>
            </a:endParaRPr>
          </a:p>
          <a:p>
            <a:pPr marL="13335" indent="0" algn="just" rtl="0" eaLnBrk="0" fontAlgn="auto">
              <a:lnSpc>
                <a:spcPct val="120000"/>
              </a:lnSpc>
            </a:pPr>
            <a:r>
              <a:rPr lang="it-IT" altLang="en-US" sz="1200" kern="0" spc="-10" dirty="0">
                <a:solidFill>
                  <a:srgbClr val="FFFFFF">
                    <a:alpha val="100000"/>
                  </a:srgbClr>
                </a:solidFill>
                <a:latin typeface="Alibaba Sans Thai" panose="020B0503020203040204" charset="-122"/>
                <a:ea typeface="Alibaba Sans Thai" panose="020B0503020203040204" charset="-122"/>
              </a:rPr>
              <a:t>Australia, Bielorussia, Cina, Repubblica Democratica del Congo, Cuba, Iraq, Iran, Corea del Nord, Sudan, Siria, Stati Uniti d'America e i suoi territori (Samoa Americane, Guam, Isole Marianne Settentrionali, Porto Rico e Isole Vergini Americane), Zimbabwe.</a:t>
            </a:r>
            <a:endParaRPr lang="en-US" altLang="en-US" sz="1200" dirty="0">
              <a:latin typeface="Alibaba Sans Thai" panose="020B0503020203040204" charset="-122"/>
              <a:ea typeface="Alibaba Sans Thai" panose="020B0503020203040204" charset="-122"/>
            </a:endParaRPr>
          </a:p>
        </p:txBody>
      </p:sp>
      <p:sp>
        <p:nvSpPr>
          <p:cNvPr id="22" name="textbox 22"/>
          <p:cNvSpPr/>
          <p:nvPr>
            <p:custDataLst>
              <p:tags r:id="rId6"/>
            </p:custDataLst>
          </p:nvPr>
        </p:nvSpPr>
        <p:spPr>
          <a:xfrm>
            <a:off x="420942" y="509617"/>
            <a:ext cx="7675078"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Dichiarazione di non responsabilità</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8" name="textbox 28"/>
          <p:cNvSpPr/>
          <p:nvPr>
            <p:custDataLst>
              <p:tags r:id="rId3"/>
            </p:custDataLst>
          </p:nvPr>
        </p:nvSpPr>
        <p:spPr>
          <a:xfrm>
            <a:off x="318770" y="387985"/>
            <a:ext cx="8449945" cy="426529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Rischi</a:t>
            </a:r>
            <a:endParaRPr lang="it-IT" altLang="en-US" sz="2400" dirty="0">
              <a:latin typeface="Alibaba Sans Thai" panose="020B0503020203040204" charset="-122"/>
              <a:ea typeface="Alibaba Sans Thai" panose="020B0503020203040204" charset="-122"/>
            </a:endParaRPr>
          </a:p>
          <a:p>
            <a:pPr marL="34925" indent="0" algn="just" rtl="0" eaLnBrk="0" fontAlgn="auto">
              <a:lnSpc>
                <a:spcPct val="100000"/>
              </a:lnSpc>
              <a:spcBef>
                <a:spcPts val="1045"/>
              </a:spcBef>
            </a:pPr>
            <a:r>
              <a:rPr lang="it-IT" sz="1200" kern="0" spc="-10" dirty="0">
                <a:solidFill>
                  <a:srgbClr val="FFFFFF">
                    <a:alpha val="100000"/>
                  </a:srgbClr>
                </a:solidFill>
                <a:latin typeface="Alibaba Sans Thai" panose="020B0503020203040204" charset="-122"/>
                <a:ea typeface="Alibaba Sans Thai" panose="020B0503020203040204" charset="-122"/>
              </a:rPr>
              <a:t>L'utente riconosce e accetta che vi sono numerosi rischi associati all'acquisto di SFP, alla detenzione di SFP e all'utilizzo di SFP per la partecipazione alla Piattaforma SafePal. Nel peggiore dei casi, ciò potrebbe portare alla perdita di tutti o di una parte degli SFP acquistati. SE SI DECIDE DI ACQUISTARE SFP, L'UTENTE RICONOSCE, ACCETTA E SI ASSUME ESPRESSAMENTE I SEGUENTI RISCHI:</a:t>
            </a:r>
            <a:endParaRPr lang="it-IT" sz="1200" kern="0" spc="-10" dirty="0">
              <a:solidFill>
                <a:srgbClr val="FFFFFF">
                  <a:alpha val="100000"/>
                </a:srgbClr>
              </a:solidFill>
              <a:latin typeface="Alibaba Sans Thai" panose="020B0503020203040204" charset="-122"/>
              <a:ea typeface="Alibaba Sans Thai" panose="020B0503020203040204" charset="-122"/>
            </a:endParaRPr>
          </a:p>
          <a:p>
            <a:pPr marL="34925" indent="0" algn="just" eaLnBrk="0" fontAlgn="auto">
              <a:lnSpc>
                <a:spcPct val="100000"/>
              </a:lnSpc>
              <a:spcBef>
                <a:spcPts val="1045"/>
              </a:spcBef>
            </a:pPr>
            <a:r>
              <a:rPr lang="it-IT" sz="1200" b="1" kern="0" dirty="0">
                <a:solidFill>
                  <a:srgbClr val="FFFFFF">
                    <a:alpha val="100000"/>
                  </a:srgbClr>
                </a:solidFill>
                <a:latin typeface="Alibaba Sans Thai" panose="020B0503020203040204" charset="-122"/>
                <a:ea typeface="Alibaba Sans Thai" panose="020B0503020203040204" charset="-122"/>
              </a:rPr>
              <a:t>1. Regolamentazioni incerte e Azioni di Enforcement</a:t>
            </a:r>
            <a:endParaRPr lang="it-IT" sz="1200" b="1" kern="0" dirty="0">
              <a:solidFill>
                <a:srgbClr val="FFFFFF">
                  <a:alpha val="100000"/>
                </a:srgbClr>
              </a:solidFill>
              <a:latin typeface="Alibaba Sans Thai" panose="020B0503020203040204" charset="-122"/>
              <a:ea typeface="Alibaba Sans Thai" panose="020B0503020203040204" charset="-122"/>
            </a:endParaRPr>
          </a:p>
          <a:p>
            <a:pPr marL="34925" indent="0" algn="just" eaLnBrk="0" fontAlgn="auto">
              <a:lnSpc>
                <a:spcPct val="100000"/>
              </a:lnSpc>
              <a:spcBef>
                <a:spcPts val="0"/>
              </a:spcBef>
            </a:pPr>
            <a:r>
              <a:rPr lang="it-IT" sz="1200" kern="0" dirty="0">
                <a:solidFill>
                  <a:srgbClr val="FFFFFF">
                    <a:alpha val="100000"/>
                  </a:srgbClr>
                </a:solidFill>
                <a:latin typeface="Alibaba Sans Thai" panose="020B0503020203040204" charset="-122"/>
                <a:ea typeface="Alibaba Sans Thai" panose="020B0503020203040204" charset="-122"/>
              </a:rPr>
              <a:t>Lo status normativo di SFP e della tecnologia distributed ledger non è chiaro o non è definito in molte giurisdizioni. </a:t>
            </a:r>
            <a:endParaRPr lang="it-IT" sz="1200" kern="0" dirty="0">
              <a:solidFill>
                <a:srgbClr val="FFFFFF">
                  <a:alpha val="100000"/>
                </a:srgbClr>
              </a:solidFill>
              <a:latin typeface="Alibaba Sans Thai" panose="020B0503020203040204" charset="-122"/>
              <a:ea typeface="Alibaba Sans Thai" panose="020B0503020203040204" charset="-122"/>
            </a:endParaRPr>
          </a:p>
          <a:p>
            <a:pPr marL="34925" indent="0" algn="just" eaLnBrk="0" fontAlgn="auto">
              <a:lnSpc>
                <a:spcPct val="100000"/>
              </a:lnSpc>
              <a:spcBef>
                <a:spcPts val="0"/>
              </a:spcBef>
            </a:pPr>
            <a:r>
              <a:rPr lang="it-IT" sz="1200" kern="0" dirty="0">
                <a:solidFill>
                  <a:srgbClr val="FFFFFF">
                    <a:alpha val="100000"/>
                  </a:srgbClr>
                </a:solidFill>
                <a:latin typeface="Alibaba Sans Thai" panose="020B0503020203040204" charset="-122"/>
                <a:ea typeface="Alibaba Sans Thai" panose="020B0503020203040204" charset="-122"/>
              </a:rPr>
              <a:t>La regolamentazione delle valute virtuali è diventata un obiettivo primario di regolamentazione in tutti i principali paesi del mondo. </a:t>
            </a:r>
            <a:endParaRPr lang="it-IT" sz="1200" kern="0" dirty="0">
              <a:solidFill>
                <a:srgbClr val="FFFFFF">
                  <a:alpha val="100000"/>
                </a:srgbClr>
              </a:solidFill>
              <a:latin typeface="Alibaba Sans Thai" panose="020B0503020203040204" charset="-122"/>
              <a:ea typeface="Alibaba Sans Thai" panose="020B0503020203040204" charset="-122"/>
            </a:endParaRPr>
          </a:p>
          <a:p>
            <a:pPr marL="34925" indent="0" algn="just" eaLnBrk="0" fontAlgn="auto">
              <a:lnSpc>
                <a:spcPct val="100000"/>
              </a:lnSpc>
              <a:spcBef>
                <a:spcPts val="0"/>
              </a:spcBef>
            </a:pPr>
            <a:r>
              <a:rPr lang="it-IT" sz="1200" kern="0" dirty="0">
                <a:solidFill>
                  <a:srgbClr val="FFFFFF">
                    <a:alpha val="100000"/>
                  </a:srgbClr>
                </a:solidFill>
                <a:latin typeface="Alibaba Sans Thai" panose="020B0503020203040204" charset="-122"/>
                <a:ea typeface="Alibaba Sans Thai" panose="020B0503020203040204" charset="-122"/>
              </a:rPr>
              <a:t>È impossibile prevedere come, quando o se le agenzie di regolamentazione potranno applicare le normative esistenti o crearne di nuove in merito a tali tecnologie e alle sue applicazioni, compresi SFP e/o la Piattaforma SafePal. </a:t>
            </a:r>
            <a:endParaRPr lang="it-IT" sz="1200" kern="0" dirty="0">
              <a:solidFill>
                <a:srgbClr val="FFFFFF">
                  <a:alpha val="100000"/>
                </a:srgbClr>
              </a:solidFill>
              <a:latin typeface="Alibaba Sans Thai" panose="020B0503020203040204" charset="-122"/>
              <a:ea typeface="Alibaba Sans Thai" panose="020B0503020203040204" charset="-122"/>
            </a:endParaRPr>
          </a:p>
          <a:p>
            <a:pPr marL="40640" indent="0" algn="just" rtl="0" eaLnBrk="0" fontAlgn="auto">
              <a:lnSpc>
                <a:spcPct val="100000"/>
              </a:lnSpc>
              <a:spcBef>
                <a:spcPts val="0"/>
              </a:spcBef>
            </a:pPr>
            <a:r>
              <a:rPr lang="it-IT" sz="1200" kern="0" dirty="0">
                <a:solidFill>
                  <a:srgbClr val="FFFFFF">
                    <a:alpha val="100000"/>
                  </a:srgbClr>
                </a:solidFill>
                <a:latin typeface="Alibaba Sans Thai" panose="020B0503020203040204" charset="-122"/>
                <a:ea typeface="Alibaba Sans Thai" panose="020B0503020203040204" charset="-122"/>
              </a:rPr>
              <a:t>Le azioni normative potrebbero avere un impatto negativo su SFP e/o sulla Piattaforma SafePal in vari modi. La Foundation, il Distributor (o le rispettive affiliate) possono cessare l'attività in una giurisdizione nel caso in cui le azioni normative, o le modifiche alla legge o ai regolamenti, rendano illegale operare in tale giurisdizione, o commercialmente indesiderabile ottenere le necessarie approvazioni normative per operare in tale giurisdizione. </a:t>
            </a:r>
            <a:endParaRPr lang="it-IT" sz="1200" kern="0" dirty="0">
              <a:solidFill>
                <a:srgbClr val="FFFFFF">
                  <a:alpha val="100000"/>
                </a:srgbClr>
              </a:solidFill>
              <a:latin typeface="Alibaba Sans Thai" panose="020B0503020203040204" charset="-122"/>
              <a:ea typeface="Alibaba Sans Thai" panose="020B0503020203040204" charset="-122"/>
            </a:endParaRPr>
          </a:p>
          <a:p>
            <a:pPr marL="40640" indent="0" algn="just" rtl="0" eaLnBrk="0" fontAlgn="auto">
              <a:lnSpc>
                <a:spcPct val="100000"/>
              </a:lnSpc>
              <a:spcBef>
                <a:spcPts val="0"/>
              </a:spcBef>
            </a:pPr>
            <a:r>
              <a:rPr lang="it-IT" sz="1200" kern="0" dirty="0">
                <a:solidFill>
                  <a:srgbClr val="FFFFFF">
                    <a:alpha val="100000"/>
                  </a:srgbClr>
                </a:solidFill>
                <a:latin typeface="Alibaba Sans Thai" panose="020B0503020203040204" charset="-122"/>
                <a:ea typeface="Alibaba Sans Thai" panose="020B0503020203040204" charset="-122"/>
              </a:rPr>
              <a:t>Dopo aver consultato un'ampia gamma di consulenti legali e dopo una continua analisi dello sviluppo e della struttura legale delle valute virtuali, verrà applicato un approccio prudente alla vendita di SFP. Pertanto, per la vendita del token, la strategia di vendita potrà essere costantemente modificata al fine di evitare il più possibile i relativi rischi legali.</a:t>
            </a:r>
            <a:r>
              <a:rPr lang="it-IT" sz="1200" kern="0" dirty="0">
                <a:solidFill>
                  <a:srgbClr val="FFFFFF">
                    <a:alpha val="100000"/>
                  </a:srgbClr>
                </a:solidFill>
                <a:latin typeface="Alibaba Sans" panose="020B0503020203040204"/>
              </a:rPr>
              <a:t> </a:t>
            </a:r>
            <a:endParaRPr lang="en-US" altLang="en-US" sz="1200" kern="0" dirty="0">
              <a:solidFill>
                <a:srgbClr val="FFFFFF">
                  <a:alpha val="100000"/>
                </a:srgbClr>
              </a:solidFill>
              <a:latin typeface="Alibaba Sans" panose="020B050302020304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4" name="textbox 34"/>
          <p:cNvSpPr/>
          <p:nvPr>
            <p:custDataLst>
              <p:tags r:id="rId3"/>
            </p:custDataLst>
          </p:nvPr>
        </p:nvSpPr>
        <p:spPr>
          <a:xfrm>
            <a:off x="420942" y="509617"/>
            <a:ext cx="8093709" cy="354075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Rischi</a:t>
            </a:r>
            <a:endParaRPr lang="en-US" altLang="en-US" sz="2400" dirty="0">
              <a:latin typeface="Alibaba Sans Thai" panose="020B0503020203040204" charset="-122"/>
              <a:ea typeface="Alibaba Sans Thai" panose="020B0503020203040204" charset="-122"/>
            </a:endParaRPr>
          </a:p>
          <a:p>
            <a:pPr marL="34925" indent="0" algn="l" rtl="0" eaLnBrk="0" fontAlgn="auto">
              <a:lnSpc>
                <a:spcPct val="120000"/>
              </a:lnSpc>
              <a:spcBef>
                <a:spcPts val="1045"/>
              </a:spcBef>
            </a:pPr>
            <a:r>
              <a:rPr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2.</a:t>
            </a:r>
            <a:r>
              <a:rPr sz="1200" b="1"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Divulgazione inadeguata di informazioni</a:t>
            </a:r>
            <a:endParaRPr lang="en-US" altLang="en-US" sz="1200" dirty="0">
              <a:latin typeface="Alibaba Sans Thai" panose="020B0503020203040204" charset="-122"/>
              <a:ea typeface="Alibaba Sans Thai" panose="020B0503020203040204" charset="-122"/>
            </a:endParaRPr>
          </a:p>
          <a:p>
            <a:pPr marL="28575" indent="0" algn="just" rtl="0" eaLnBrk="0" fontAlgn="auto">
              <a:lnSpc>
                <a:spcPct val="120000"/>
              </a:lnSpc>
              <a:spcBef>
                <a:spcPts val="340"/>
              </a:spcBef>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Alla data del presente documento, la Piattaforma SafePal è ancora in fase di sviluppo e i suoi concetti di progettazione, codici e altri dettagli e parametri tecnici possono essere costantemente e frequentemente aggiornati e modificati. Sebbene il presente White Paper contenga le informazioni più aggiornate relative alla Piattaforma SafePal, non è assolutamente completo e può ancora essere modificato e aggiornato dal team SafePal di volta in volta. Il team SafePal non ha la capacità e l'obbligo di tenere informati i titolari di SFP su ogni dettaglio (compresi i progressi di sviluppo e le tappe previste) relativi al progetto di sviluppo della Piattaforma SafePal, pertanto la divulgazione di informazioni insufficienti è inevitabile e ragionevole.</a:t>
            </a:r>
            <a:endPar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endParaRPr lang="en-US" altLang="en-US" sz="1200" dirty="0">
              <a:latin typeface="Alibaba Sans Thai" panose="020B0503020203040204" charset="-122"/>
              <a:ea typeface="Alibaba Sans Thai" panose="020B0503020203040204" charset="-122"/>
            </a:endParaRPr>
          </a:p>
          <a:p>
            <a:pPr marL="37465" indent="0" algn="l" rtl="0" eaLnBrk="0" fontAlgn="auto">
              <a:lnSpc>
                <a:spcPct val="120000"/>
              </a:lnSpc>
              <a:spcBef>
                <a:spcPts val="365"/>
              </a:spcBef>
            </a:pPr>
            <a:r>
              <a:rPr lang="it-IT"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3. I concorrenti</a:t>
            </a:r>
            <a:endParaRPr lang="en-US" altLang="en-US" sz="1200" dirty="0">
              <a:latin typeface="Alibaba Sans Thai" panose="020B0503020203040204" charset="-122"/>
              <a:ea typeface="Alibaba Sans Thai" panose="020B0503020203040204" charset="-122"/>
            </a:endParaRPr>
          </a:p>
          <a:p>
            <a:pPr marL="29210" indent="0" algn="just" rtl="0" eaLnBrk="0" fontAlgn="auto">
              <a:lnSpc>
                <a:spcPct val="120000"/>
              </a:lnSpc>
              <a:spcBef>
                <a:spcPts val="340"/>
              </a:spcBef>
            </a:pPr>
            <a:r>
              <a:rPr lang="it-IT" sz="1200" kern="0" spc="-10" dirty="0">
                <a:solidFill>
                  <a:srgbClr val="FFFFFF">
                    <a:alpha val="100000"/>
                  </a:srgbClr>
                </a:solidFill>
                <a:latin typeface="Alibaba Sans Thai" panose="020B0503020203040204" charset="-122"/>
                <a:ea typeface="Alibaba Sans Thai" panose="020B0503020203040204" charset="-122"/>
              </a:rPr>
              <a:t>Diversi tipi di piattaforme di gestione delle crypto stanno emergendo a un ritmo rapido e il settore è sempre più competitivo. È possibile che si creino aziende alternative che utilizzano lo stesso codice e protocollo, o un codice simile, alla base della piattaforma SafePal Open Wallet e che tentino di ricreare strutture simili. La Piattaforma SafePal potrebbe essere costretta a competere con queste aziende alternative, il che potrebbe avere un impatto negativo su SFP e/o sulla Piattaforma SafePal.</a:t>
            </a:r>
            <a:endParaRPr lang="en-US" altLang="en-US" sz="1200" kern="0" spc="-10" dirty="0">
              <a:solidFill>
                <a:srgbClr val="FFFFFF">
                  <a:alpha val="100000"/>
                </a:srgbClr>
              </a:solidFill>
              <a:latin typeface="Alibaba Sans Thai" panose="020B0503020203040204" charset="-122"/>
              <a:ea typeface="Alibaba Sans Thai" panose="020B050302020304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0" name="textbox 40"/>
          <p:cNvSpPr/>
          <p:nvPr>
            <p:custDataLst>
              <p:tags r:id="rId3"/>
            </p:custDataLst>
          </p:nvPr>
        </p:nvSpPr>
        <p:spPr>
          <a:xfrm>
            <a:off x="420942" y="509617"/>
            <a:ext cx="8101965"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Rischi</a:t>
            </a:r>
            <a:endParaRPr lang="en-US" altLang="en-US" sz="2400" dirty="0"/>
          </a:p>
          <a:p>
            <a:pPr marL="31115" indent="0" algn="just" rtl="0" eaLnBrk="0" fontAlgn="auto">
              <a:lnSpc>
                <a:spcPct val="120000"/>
              </a:lnSpc>
              <a:spcBef>
                <a:spcPts val="104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4.</a:t>
            </a:r>
            <a:r>
              <a:rPr lang="it-IT"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Perdita di talenti</a:t>
            </a:r>
            <a:endParaRPr lang="en-US" altLang="en-US" sz="1200" dirty="0">
              <a:latin typeface="Alibaba Sans Thai" panose="020B0503020203040204" charset="-122"/>
              <a:ea typeface="Alibaba Sans Thai" panose="020B0503020203040204" charset="-122"/>
            </a:endParaRPr>
          </a:p>
          <a:p>
            <a:pPr marL="29210" indent="0" algn="just" rtl="0" eaLnBrk="0" fontAlgn="auto">
              <a:lnSpc>
                <a:spcPct val="120000"/>
              </a:lnSpc>
              <a:spcBef>
                <a:spcPts val="375"/>
              </a:spcBef>
            </a:pPr>
            <a:r>
              <a:rPr lang="it-IT" sz="1200" kern="0" spc="-10" dirty="0">
                <a:solidFill>
                  <a:srgbClr val="FFFFFF">
                    <a:alpha val="100000"/>
                  </a:srgbClr>
                </a:solidFill>
                <a:latin typeface="Alibaba Sans Thai" panose="020B0503020203040204" charset="-122"/>
                <a:ea typeface="Alibaba Sans Thai" panose="020B0503020203040204" charset="-122"/>
              </a:rPr>
              <a:t>Lo sviluppo della Piattaforma SafePal dipende in larga misura dalla continua collaborazione del team tecnico esistente e dei consulenti esperti, che sono altamente competenti nei loro rispettivi settori. La perdita di un membro può influire negativamente sulla Piattaforma SafePal o sul suo sviluppo futuro. Inoltre, la stabilità e la coesione all'interno del team sono fondamentali per lo sviluppo complessivo della Piattaforma SafePal. Esiste la possibilità che si verifichino conflitti all'interno del team e/o che il personale di base se ne vada, con conseguente influenza negativa sul progetto in futuro.</a:t>
            </a:r>
            <a:endParaRPr lang="en-US" altLang="en-US" sz="1200" dirty="0">
              <a:latin typeface="Alibaba Sans Thai" panose="020B0503020203040204" charset="-122"/>
              <a:ea typeface="Alibaba Sans Thai" panose="020B0503020203040204" charset="-122"/>
            </a:endParaRPr>
          </a:p>
          <a:p>
            <a:pPr indent="0" algn="just" rtl="0" eaLnBrk="0" fontAlgn="auto">
              <a:lnSpc>
                <a:spcPct val="120000"/>
              </a:lnSpc>
            </a:pPr>
            <a:endParaRPr lang="en-US" altLang="en-US" sz="1200" dirty="0">
              <a:latin typeface="Alibaba Sans Thai" panose="020B0503020203040204" charset="-122"/>
              <a:ea typeface="Alibaba Sans Thai" panose="020B0503020203040204" charset="-122"/>
            </a:endParaRPr>
          </a:p>
          <a:p>
            <a:pPr marL="39370" indent="0" algn="just" rtl="0" eaLnBrk="0" fontAlgn="auto">
              <a:lnSpc>
                <a:spcPct val="120000"/>
              </a:lnSpc>
              <a:spcBef>
                <a:spcPts val="36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5.</a:t>
            </a:r>
            <a:r>
              <a:rPr sz="1200" b="1"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Mancato sviluppo</a:t>
            </a:r>
            <a:endParaRPr lang="en-US" altLang="en-US" sz="1200" dirty="0">
              <a:latin typeface="Alibaba Sans Thai" panose="020B0503020203040204" charset="-122"/>
              <a:ea typeface="Alibaba Sans Thai" panose="020B0503020203040204" charset="-122"/>
            </a:endParaRPr>
          </a:p>
          <a:p>
            <a:pPr marL="29210" indent="0" algn="just" rtl="0" eaLnBrk="0" fontAlgn="auto">
              <a:lnSpc>
                <a:spcPct val="120000"/>
              </a:lnSpc>
              <a:spcBef>
                <a:spcPts val="365"/>
              </a:spcBef>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Esiste il rischio che lo sviluppo della Piattaforma SafePal non venga eseguito o implementato come previsto, per una serie di ragioni, tra cui, a titolo esemplificativo, l'eventualità di un calo dei prezzi di qualsiasi asset digitale, valuta virtuale o SFP, difficoltà tecniche impreviste e carenza di fondi per lo sviluppo delle attività.</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6" name="textbox 46"/>
          <p:cNvSpPr/>
          <p:nvPr>
            <p:custDataLst>
              <p:tags r:id="rId3"/>
            </p:custDataLst>
          </p:nvPr>
        </p:nvSpPr>
        <p:spPr>
          <a:xfrm>
            <a:off x="420942" y="509617"/>
            <a:ext cx="8107680"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it-IT"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Rischi</a:t>
            </a:r>
            <a:endParaRPr lang="en-US" altLang="en-US" sz="2400" dirty="0">
              <a:latin typeface="Alibaba Sans Thai" panose="020B0503020203040204" charset="-122"/>
              <a:ea typeface="Alibaba Sans Thai" panose="020B0503020203040204" charset="-122"/>
            </a:endParaRPr>
          </a:p>
          <a:p>
            <a:pPr marL="34290" indent="0" algn="l" rtl="0" eaLnBrk="0" fontAlgn="auto">
              <a:lnSpc>
                <a:spcPct val="120000"/>
              </a:lnSpc>
              <a:spcBef>
                <a:spcPts val="1045"/>
              </a:spcBef>
            </a:pPr>
            <a:r>
              <a:rPr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6.</a:t>
            </a:r>
            <a:r>
              <a:rPr lang="it-IT"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Punti deboli della sicurezza</a:t>
            </a:r>
            <a:endParaRPr lang="en-US" altLang="en-US" sz="1200" dirty="0">
              <a:latin typeface="Alibaba Sans Thai" panose="020B0503020203040204" charset="-122"/>
              <a:ea typeface="Alibaba Sans Thai" panose="020B0503020203040204" charset="-122"/>
            </a:endParaRPr>
          </a:p>
          <a:p>
            <a:pPr marL="35560" indent="0" algn="l" rtl="0" eaLnBrk="0" fontAlgn="auto">
              <a:lnSpc>
                <a:spcPct val="120000"/>
              </a:lnSpc>
              <a:spcBef>
                <a:spcPts val="355"/>
              </a:spcBef>
            </a:pPr>
            <a:r>
              <a:rPr lang="it-IT" sz="1200" kern="0" spc="-10" dirty="0">
                <a:solidFill>
                  <a:srgbClr val="FFFFFF">
                    <a:alpha val="100000"/>
                  </a:srgbClr>
                </a:solidFill>
                <a:latin typeface="Alibaba Sans Thai" panose="020B0503020203040204" charset="-122"/>
                <a:ea typeface="Alibaba Sans Thai" panose="020B0503020203040204" charset="-122"/>
              </a:rPr>
              <a:t>Gli hacker o altri gruppi o organizzazioni malintenzionati possono tentare di interferire con SFP e/o con la Piattaforma SafePal in vari modi, tra cui, a titolo esemplificativo, attacchi di malware, attacchi di phishing, attacchi alla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supply</a:t>
            </a:r>
            <a:r>
              <a:rPr lang="it-IT" sz="12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chain </a:t>
            </a:r>
            <a:r>
              <a:rPr lang="it-IT" sz="1200" kern="0" spc="-10" dirty="0">
                <a:solidFill>
                  <a:srgbClr val="FFFFFF">
                    <a:alpha val="100000"/>
                  </a:srgbClr>
                </a:solidFill>
                <a:latin typeface="Alibaba Sans Thai" panose="020B0503020203040204" charset="-122"/>
                <a:ea typeface="Alibaba Sans Thai" panose="020B0503020203040204" charset="-122"/>
              </a:rPr>
              <a:t>e attacchi </a:t>
            </a:r>
            <a:r>
              <a:rPr lang="it-IT" sz="1200" i="1" kern="0" spc="-10" dirty="0" err="1">
                <a:solidFill>
                  <a:srgbClr val="FFFFFF">
                    <a:alpha val="100000"/>
                  </a:srgbClr>
                </a:solidFill>
                <a:latin typeface="Alibaba Sans Thai" panose="020B0503020203040204" charset="-122"/>
                <a:ea typeface="Alibaba Sans Thai" panose="020B0503020203040204" charset="-122"/>
              </a:rPr>
              <a:t>brutal</a:t>
            </a:r>
            <a:r>
              <a:rPr lang="it-IT" sz="1200" kern="0" spc="-10" dirty="0">
                <a:solidFill>
                  <a:srgbClr val="FFFFFF">
                    <a:alpha val="100000"/>
                  </a:srgbClr>
                </a:solidFill>
                <a:latin typeface="Alibaba Sans Thai" panose="020B0503020203040204" charset="-122"/>
                <a:ea typeface="Alibaba Sans Thai" panose="020B0503020203040204" charset="-122"/>
              </a:rPr>
              <a:t>. </a:t>
            </a:r>
            <a:br>
              <a:rPr lang="it-IT" sz="1200" kern="0" spc="-10" dirty="0">
                <a:solidFill>
                  <a:srgbClr val="FFFFFF">
                    <a:alpha val="100000"/>
                  </a:srgbClr>
                </a:solidFill>
                <a:latin typeface="Alibaba Sans Thai" panose="020B0503020203040204" charset="-122"/>
                <a:ea typeface="Alibaba Sans Thai" panose="020B0503020203040204" charset="-122"/>
              </a:rPr>
            </a:br>
            <a:r>
              <a:rPr lang="it-IT" sz="1200" kern="0" spc="-10" dirty="0">
                <a:solidFill>
                  <a:srgbClr val="FFFFFF">
                    <a:alpha val="100000"/>
                  </a:srgbClr>
                </a:solidFill>
                <a:latin typeface="Alibaba Sans Thai" panose="020B0503020203040204" charset="-122"/>
                <a:ea typeface="Alibaba Sans Thai" panose="020B0503020203040204" charset="-122"/>
              </a:rPr>
              <a:t>Inoltre, c'è il rischio che terze parti o un membro della </a:t>
            </a:r>
            <a:r>
              <a:rPr lang="it-IT"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Foundation,</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il </a:t>
            </a:r>
            <a:r>
              <a:rPr lang="it-IT"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Distributo</a:t>
            </a: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r </a:t>
            </a:r>
            <a:r>
              <a:rPr lang="it-IT" sz="1200" kern="0" spc="-10" dirty="0">
                <a:solidFill>
                  <a:srgbClr val="FFFFFF">
                    <a:alpha val="100000"/>
                  </a:srgbClr>
                </a:solidFill>
                <a:latin typeface="Alibaba Sans Thai" panose="020B0503020203040204" charset="-122"/>
                <a:ea typeface="Alibaba Sans Thai" panose="020B0503020203040204" charset="-122"/>
              </a:rPr>
              <a:t>o i rispettivi affiliati possano intenzionalmente o meno introdurre punti deboli nell'infrastruttura di base di SFP e/o di SafePal, che potrebbero avere ripercussioni negative su SFP e/o sulla Piattaforma SafePal.</a:t>
            </a:r>
            <a:endParaRPr lang="it-IT" sz="1200" kern="0" spc="-10" dirty="0">
              <a:solidFill>
                <a:srgbClr val="FFFFFF">
                  <a:alpha val="100000"/>
                </a:srgbClr>
              </a:solidFill>
              <a:latin typeface="Alibaba Sans Thai" panose="020B0503020203040204" charset="-122"/>
              <a:ea typeface="Alibaba Sans Thai" panose="020B0503020203040204" charset="-122"/>
            </a:endParaRPr>
          </a:p>
          <a:p>
            <a:pPr marL="35560" indent="0" algn="l" rtl="0" eaLnBrk="0" fontAlgn="auto">
              <a:lnSpc>
                <a:spcPct val="120000"/>
              </a:lnSpc>
              <a:spcBef>
                <a:spcPts val="355"/>
              </a:spcBef>
            </a:pPr>
            <a:br>
              <a:rPr lang="it-IT" sz="1200" kern="0" spc="-10" dirty="0">
                <a:solidFill>
                  <a:srgbClr val="FFFFFF">
                    <a:alpha val="100000"/>
                  </a:srgbClr>
                </a:solidFill>
                <a:latin typeface="Alibaba Sans Thai" panose="020B0503020203040204" charset="-122"/>
                <a:ea typeface="Alibaba Sans Thai" panose="020B0503020203040204" charset="-122"/>
              </a:rPr>
            </a:br>
            <a:r>
              <a:rPr lang="it-IT" sz="1200" kern="0" spc="-10" dirty="0">
                <a:solidFill>
                  <a:srgbClr val="FFFFFF">
                    <a:alpha val="100000"/>
                  </a:srgbClr>
                </a:solidFill>
                <a:latin typeface="Alibaba Sans Thai" panose="020B0503020203040204" charset="-122"/>
                <a:ea typeface="Alibaba Sans Thai" panose="020B0503020203040204" charset="-122"/>
              </a:rPr>
              <a:t>Inoltre, il futuro della crittografia e delle innovazioni in materia di sicurezza è altamente imprevedibile e i progressi nella crittografia, o i progressi tecnici (incluso, senza limitazioni, lo sviluppo dell'informatica quantistica), potrebbero presentare rischi sconosciuti per SFP e/o la Piattaforma SafePal rendendo inefficace il meccanismo di consenso crittografico che è alla base del protocollo blockchain.</a:t>
            </a:r>
            <a:endParaRPr lang="it-IT" sz="1200" kern="0" spc="-10" dirty="0">
              <a:solidFill>
                <a:srgbClr val="FFFFFF">
                  <a:alpha val="100000"/>
                </a:srgbClr>
              </a:solidFill>
              <a:latin typeface="Alibaba Sans Thai" panose="020B0503020203040204" charset="-122"/>
              <a:ea typeface="Alibaba Sans Thai" panose="020B050302020304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2" name="textbox 52"/>
          <p:cNvSpPr/>
          <p:nvPr>
            <p:custDataLst>
              <p:tags r:id="rId3"/>
            </p:custDataLst>
          </p:nvPr>
        </p:nvSpPr>
        <p:spPr>
          <a:xfrm>
            <a:off x="420942" y="509617"/>
            <a:ext cx="8077834" cy="19354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it-IT"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ischi</a:t>
            </a:r>
            <a:endParaRPr lang="en-US" altLang="en-US" sz="2400" dirty="0">
              <a:latin typeface="Alibaba Sans Thai" panose="020B0503020203040204" charset="-122"/>
              <a:ea typeface="Alibaba Sans Thai" panose="020B0503020203040204" charset="-122"/>
            </a:endParaRPr>
          </a:p>
          <a:p>
            <a:pPr marL="35560" algn="l" rtl="0" eaLnBrk="0" fontAlgn="auto">
              <a:lnSpc>
                <a:spcPct val="120000"/>
              </a:lnSpc>
              <a:spcBef>
                <a:spcPts val="1045"/>
              </a:spcBef>
            </a:pPr>
            <a:r>
              <a:rPr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7.</a:t>
            </a:r>
            <a:r>
              <a:rPr lang="it-IT"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Altri rischi</a:t>
            </a:r>
            <a:endParaRPr lang="en-US" altLang="en-US" sz="1200" dirty="0">
              <a:latin typeface="Alibaba Sans Thai" panose="020B0503020203040204" charset="-122"/>
              <a:ea typeface="Alibaba Sans Thai" panose="020B0503020203040204" charset="-122"/>
            </a:endParaRPr>
          </a:p>
          <a:p>
            <a:pPr marL="30480" indent="10160" algn="l" rtl="0" eaLnBrk="0" fontAlgn="auto">
              <a:lnSpc>
                <a:spcPct val="120000"/>
              </a:lnSpc>
              <a:spcBef>
                <a:spcPts val="365"/>
              </a:spcBef>
            </a:pPr>
            <a:r>
              <a:rPr lang="it-IT"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Inoltre, i rischi potenziali brevemente menzionati prima non sono esaustivi e vi sono altri rischi associati all'acquisto, alla detenzione e all'utilizzo di SFP, compresi quelli che la Foundation o il Distributor non possono anticipare. Tali rischi possono concretizzarsi in variazioni o combinazioni impreviste dei rischi sopra menzionati. L'utente è tenuto a condurre una due diligence completa sulla Foundation, sul Distributor, sui rispettivi affiliati e il team SafePal, nonché comprendere il quadro generale, la missione e la visione della Piattaforma SafePal prima di acquistare SFP.</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58" name="picture 58"/>
          <p:cNvPicPr>
            <a:picLocks noChangeAspect="1"/>
          </p:cNvPicPr>
          <p:nvPr>
            <p:custDataLst>
              <p:tags r:id="rId3"/>
            </p:custDataLst>
          </p:nvPr>
        </p:nvPicPr>
        <p:blipFill>
          <a:blip r:embed="rId4"/>
          <a:stretch>
            <a:fillRect/>
          </a:stretch>
        </p:blipFill>
        <p:spPr>
          <a:xfrm rot="21600000">
            <a:off x="5122163" y="601311"/>
            <a:ext cx="3038855" cy="3394616"/>
          </a:xfrm>
          <a:prstGeom prst="rect">
            <a:avLst/>
          </a:prstGeom>
        </p:spPr>
      </p:pic>
      <p:pic>
        <p:nvPicPr>
          <p:cNvPr id="60" name="picture 60"/>
          <p:cNvPicPr>
            <a:picLocks noChangeAspect="1"/>
          </p:cNvPicPr>
          <p:nvPr>
            <p:custDataLst>
              <p:tags r:id="rId5"/>
            </p:custDataLst>
          </p:nvPr>
        </p:nvPicPr>
        <p:blipFill>
          <a:blip r:embed="rId6"/>
          <a:stretch>
            <a:fillRect/>
          </a:stretch>
        </p:blipFill>
        <p:spPr>
          <a:xfrm rot="21600000">
            <a:off x="733044" y="3034283"/>
            <a:ext cx="2732532" cy="606552"/>
          </a:xfrm>
          <a:prstGeom prst="rect">
            <a:avLst/>
          </a:prstGeom>
        </p:spPr>
      </p:pic>
      <p:sp>
        <p:nvSpPr>
          <p:cNvPr id="62" name="textbox 62"/>
          <p:cNvSpPr/>
          <p:nvPr>
            <p:custDataLst>
              <p:tags r:id="rId7"/>
            </p:custDataLst>
          </p:nvPr>
        </p:nvSpPr>
        <p:spPr>
          <a:xfrm>
            <a:off x="719593" y="3820173"/>
            <a:ext cx="4338320" cy="284479"/>
          </a:xfrm>
          <a:prstGeom prst="rect">
            <a:avLst/>
          </a:prstGeom>
        </p:spPr>
        <p:txBody>
          <a:bodyPr vert="horz" wrap="square" lIns="0" tIns="0" rIns="0" bIns="0"/>
          <a:p>
            <a:pPr algn="l" rtl="0" eaLnBrk="0">
              <a:lnSpc>
                <a:spcPct val="83000"/>
              </a:lnSpc>
            </a:pPr>
            <a:endParaRPr lang="en-US" altLang="en-US" sz="100" dirty="0"/>
          </a:p>
          <a:p>
            <a:pPr marL="12700" algn="l" rtl="0" eaLnBrk="0">
              <a:lnSpc>
                <a:spcPct val="85000"/>
              </a:lnSpc>
            </a:pPr>
            <a:r>
              <a:rPr lang="it-IT"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La porta dell'universo Web3</a:t>
            </a:r>
            <a:endParaRPr lang="en-US" altLang="en-US" sz="2000" dirty="0">
              <a:latin typeface="Alibaba Sans Thai" panose="020B0503020203040204" charset="-122"/>
              <a:ea typeface="Alibaba Sans Thai" panose="020B0503020203040204" charset="-122"/>
            </a:endParaRPr>
          </a:p>
        </p:txBody>
      </p:sp>
      <p:sp>
        <p:nvSpPr>
          <p:cNvPr id="64" name="textbox 64"/>
          <p:cNvSpPr/>
          <p:nvPr>
            <p:custDataLst>
              <p:tags r:id="rId8"/>
            </p:custDataLst>
          </p:nvPr>
        </p:nvSpPr>
        <p:spPr>
          <a:xfrm>
            <a:off x="692454" y="2652674"/>
            <a:ext cx="3038856" cy="2533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lang="it-IT" sz="1700"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Benvenuti in</a:t>
            </a:r>
            <a:endParaRPr lang="en-US" altLang="en-US" sz="1700" dirty="0">
              <a:latin typeface="Alibaba Sans Thai" panose="020B0503020203040204" charset="-122"/>
              <a:ea typeface="Alibaba Sans Thai" panose="020B050302020304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UNIT_PLACING_PICTURE_USER_VIEWPORT" val="{&quot;height&quot;:3443.9984251968503,&quot;width&quot;:11845.99842519685}"/>
</p:tagLst>
</file>

<file path=ppt/tags/tag15.xml><?xml version="1.0" encoding="utf-8"?>
<p:tagLst xmlns:p="http://schemas.openxmlformats.org/presentationml/2006/main">
  <p:tag name="KSO_WM_BEAUTIFY_FLAG" val=""/>
  <p:tag name="KSO_WM_UNIT_PLACING_PICTURE_USER_VIEWPORT" val="{&quot;height&quot;:698,&quot;width&quot;:12086.73700787401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16989</Words>
  <Application>WPS 演示</Application>
  <PresentationFormat/>
  <Paragraphs>223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Arial</vt:lpstr>
      <vt:lpstr>Open Sans</vt:lpstr>
      <vt:lpstr>Open Sans Medium</vt:lpstr>
      <vt:lpstr>Poppins</vt:lpstr>
      <vt:lpstr>Segoe Print</vt:lpstr>
      <vt:lpstr>Alibaba Sans Thai</vt:lpstr>
      <vt:lpstr>Alibaba Sans</vt:lpstr>
      <vt:lpstr>微软雅黑</vt:lpstr>
      <vt:lpstr>Arial Unicode MS</vt:lpstr>
      <vt:lpstr>Wingdings</vt:lpstr>
      <vt:lpstr>Alibaba Sans</vt:lpstr>
      <vt:lpstr>Webdings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198</cp:revision>
  <dcterms:created xsi:type="dcterms:W3CDTF">2022-07-14T05:29:00Z</dcterms:created>
  <dcterms:modified xsi:type="dcterms:W3CDTF">2023-10-12T16:29:07Z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